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91" r:id="rId15"/>
    <p:sldId id="292" r:id="rId16"/>
    <p:sldId id="269" r:id="rId17"/>
    <p:sldId id="270" r:id="rId18"/>
    <p:sldId id="271" r:id="rId19"/>
    <p:sldId id="290" r:id="rId20"/>
    <p:sldId id="297"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3" r:id="rId40"/>
    <p:sldId id="294" r:id="rId41"/>
    <p:sldId id="295" r:id="rId42"/>
    <p:sldId id="296"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92"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908B2E-C20F-458E-8117-E6027BD8A559}" type="datetimeFigureOut">
              <a:rPr lang="en-US" smtClean="0"/>
              <a:t>10/27/2025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44606-11DF-43BD-A2C2-42F0C42743C2}" type="slidenum">
              <a:rPr lang="en-US" smtClean="0"/>
              <a:t>‹#›</a:t>
            </a:fld>
            <a:endParaRPr lang="en-US"/>
          </a:p>
        </p:txBody>
      </p:sp>
    </p:spTree>
    <p:extLst>
      <p:ext uri="{BB962C8B-B14F-4D97-AF65-F5344CB8AC3E}">
        <p14:creationId xmlns:p14="http://schemas.microsoft.com/office/powerpoint/2010/main" val="4185377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744606-11DF-43BD-A2C2-42F0C42743C2}" type="slidenum">
              <a:rPr lang="en-US" smtClean="0"/>
              <a:t>2</a:t>
            </a:fld>
            <a:endParaRPr lang="en-US"/>
          </a:p>
        </p:txBody>
      </p:sp>
    </p:spTree>
    <p:extLst>
      <p:ext uri="{BB962C8B-B14F-4D97-AF65-F5344CB8AC3E}">
        <p14:creationId xmlns:p14="http://schemas.microsoft.com/office/powerpoint/2010/main" val="771292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2801924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749569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770718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532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577693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2BCFF4FD-DA7A-41E0-AC86-3757A75D2071}"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443597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2BCFF4FD-DA7A-41E0-AC86-3757A75D2071}"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5818138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30456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635347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30B85-0008-7F22-0621-6D6E065A2C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BE1DC4-4AAD-CE13-C17A-07C64B69B5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4F2F85-0D38-A545-D067-DD0271D95922}"/>
              </a:ext>
            </a:extLst>
          </p:cNvPr>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a:extLst>
              <a:ext uri="{FF2B5EF4-FFF2-40B4-BE49-F238E27FC236}">
                <a16:creationId xmlns:a16="http://schemas.microsoft.com/office/drawing/2014/main" id="{F688CEE9-9B8A-B556-B06D-CD9E68B4BB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CA7C7B-DBCF-528B-ABD0-8ED695F0F769}"/>
              </a:ext>
            </a:extLst>
          </p:cNvPr>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0691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451021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CFF4FD-DA7A-41E0-AC86-3757A75D2071}" type="datetimeFigureOut">
              <a:rPr lang="en-US" smtClean="0"/>
              <a:t>10/27/2025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923371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04808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BCFF4FD-DA7A-41E0-AC86-3757A75D2071}" type="datetimeFigureOut">
              <a:rPr lang="en-US" smtClean="0"/>
              <a:t>10/27/2025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1749353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BCFF4FD-DA7A-41E0-AC86-3757A75D2071}" type="datetimeFigureOut">
              <a:rPr lang="en-US" smtClean="0"/>
              <a:t>10/27/2025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130548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2BCFF4FD-DA7A-41E0-AC86-3757A75D2071}" type="datetimeFigureOut">
              <a:rPr lang="en-US" smtClean="0"/>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342086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4073459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CFF4FD-DA7A-41E0-AC86-3757A75D2071}" type="datetimeFigureOut">
              <a:rPr lang="en-US" smtClean="0"/>
              <a:t>10/27/2025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78A69C-9DBB-48F1-A666-82687073D8D8}" type="slidenum">
              <a:rPr lang="en-US" smtClean="0"/>
              <a:t>‹#›</a:t>
            </a:fld>
            <a:endParaRPr lang="en-US"/>
          </a:p>
        </p:txBody>
      </p:sp>
    </p:spTree>
    <p:extLst>
      <p:ext uri="{BB962C8B-B14F-4D97-AF65-F5344CB8AC3E}">
        <p14:creationId xmlns:p14="http://schemas.microsoft.com/office/powerpoint/2010/main" val="861867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2BCFF4FD-DA7A-41E0-AC86-3757A75D2071}" type="datetimeFigureOut">
              <a:rPr lang="en-US" smtClean="0"/>
              <a:t>10/27/2025</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7978A69C-9DBB-48F1-A666-82687073D8D8}" type="slidenum">
              <a:rPr lang="en-US" smtClean="0"/>
              <a:t>‹#›</a:t>
            </a:fld>
            <a:endParaRPr lang="en-US"/>
          </a:p>
        </p:txBody>
      </p:sp>
    </p:spTree>
    <p:extLst>
      <p:ext uri="{BB962C8B-B14F-4D97-AF65-F5344CB8AC3E}">
        <p14:creationId xmlns:p14="http://schemas.microsoft.com/office/powerpoint/2010/main" val="27815032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31C0032-99A0-D622-CC11-2B0088980A17}"/>
              </a:ext>
            </a:extLst>
          </p:cNvPr>
          <p:cNvSpPr>
            <a:spLocks noGrp="1"/>
          </p:cNvSpPr>
          <p:nvPr>
            <p:ph type="subTitle" idx="1"/>
          </p:nvPr>
        </p:nvSpPr>
        <p:spPr/>
        <p:txBody>
          <a:bodyPr/>
          <a:lstStyle/>
          <a:p>
            <a:endParaRPr lang="en-US" dirty="0"/>
          </a:p>
        </p:txBody>
      </p:sp>
      <p:pic>
        <p:nvPicPr>
          <p:cNvPr id="5" name="Picture 4">
            <a:extLst>
              <a:ext uri="{FF2B5EF4-FFF2-40B4-BE49-F238E27FC236}">
                <a16:creationId xmlns:a16="http://schemas.microsoft.com/office/drawing/2014/main" id="{35917D3F-8285-209A-CC3E-CCB238E147DD}"/>
              </a:ext>
            </a:extLst>
          </p:cNvPr>
          <p:cNvPicPr>
            <a:picLocks noChangeAspect="1"/>
          </p:cNvPicPr>
          <p:nvPr/>
        </p:nvPicPr>
        <p:blipFill>
          <a:blip r:embed="rId2"/>
          <a:stretch>
            <a:fillRect/>
          </a:stretch>
        </p:blipFill>
        <p:spPr>
          <a:xfrm>
            <a:off x="2675165" y="732063"/>
            <a:ext cx="6286498" cy="3077936"/>
          </a:xfrm>
          <a:prstGeom prst="rect">
            <a:avLst/>
          </a:prstGeom>
        </p:spPr>
      </p:pic>
      <p:sp>
        <p:nvSpPr>
          <p:cNvPr id="7" name="Title 6">
            <a:extLst>
              <a:ext uri="{FF2B5EF4-FFF2-40B4-BE49-F238E27FC236}">
                <a16:creationId xmlns:a16="http://schemas.microsoft.com/office/drawing/2014/main" id="{F18592DF-A7A7-F7A9-F9AA-E75EF38F232F}"/>
              </a:ext>
            </a:extLst>
          </p:cNvPr>
          <p:cNvSpPr>
            <a:spLocks noGrp="1"/>
          </p:cNvSpPr>
          <p:nvPr>
            <p:ph type="ctrTitle"/>
          </p:nvPr>
        </p:nvSpPr>
        <p:spPr>
          <a:xfrm>
            <a:off x="1751012" y="391887"/>
            <a:ext cx="8689976" cy="3418112"/>
          </a:xfrm>
        </p:spPr>
        <p:txBody>
          <a:bodyPr/>
          <a:lstStyle/>
          <a:p>
            <a:endParaRPr lang="en-US" dirty="0"/>
          </a:p>
        </p:txBody>
      </p:sp>
    </p:spTree>
    <p:extLst>
      <p:ext uri="{BB962C8B-B14F-4D97-AF65-F5344CB8AC3E}">
        <p14:creationId xmlns:p14="http://schemas.microsoft.com/office/powerpoint/2010/main" val="2920549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6BDF7-1A00-B070-2FF4-0BB766AEA84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3821C1B-451A-1539-D45D-CD9065DF4C18}"/>
              </a:ext>
            </a:extLst>
          </p:cNvPr>
          <p:cNvSpPr>
            <a:spLocks noGrp="1"/>
          </p:cNvSpPr>
          <p:nvPr>
            <p:ph idx="1"/>
          </p:nvPr>
        </p:nvSpPr>
        <p:spPr>
          <a:xfrm>
            <a:off x="913775" y="1004207"/>
            <a:ext cx="10364452" cy="4786993"/>
          </a:xfrm>
        </p:spPr>
        <p:txBody>
          <a:bodyPr/>
          <a:lstStyle/>
          <a:p>
            <a:pPr marL="0" marR="0" algn="justLow" rtl="1">
              <a:lnSpc>
                <a:spcPct val="115000"/>
              </a:lnSpc>
              <a:spcAft>
                <a:spcPts val="800"/>
              </a:spcAft>
              <a:buNone/>
            </a:pPr>
            <a:r>
              <a:rPr lang="en-US" sz="2800" kern="100" dirty="0">
                <a:effectLst/>
                <a:latin typeface="Calibri" panose="020F0502020204030204" pitchFamily="34" charset="0"/>
                <a:ea typeface="Calibri" panose="020F0502020204030204" pitchFamily="34" charset="0"/>
                <a:cs typeface="B Nazanin" panose="00000400000000000000" pitchFamily="2" charset="-78"/>
              </a:rPr>
              <a:t>Chest Thump</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ضربه به قفسه سینه میتواند توسط یک احیاگر با تجربه انجام شود و به عنوان بخشی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شمار میرود. استفاده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Chest Thumb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از نتایج مطالعهای برگرفته شده است که روی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۵۰۰۰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بیمار انجام شد ضربه پره کوردیال توانست با موفقیت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پنج تا </a:t>
            </a:r>
            <a:r>
              <a:rPr lang="en-US" sz="2800" kern="100" dirty="0">
                <a:effectLst/>
                <a:latin typeface="Calibri" panose="020F0502020204030204" pitchFamily="34" charset="0"/>
                <a:ea typeface="Calibri" panose="020F0502020204030204" pitchFamily="34" charset="0"/>
                <a:cs typeface="B Nazanin" panose="00000400000000000000" pitchFamily="2" charset="-78"/>
              </a:rPr>
              <a:t>VF</a:t>
            </a:r>
            <a:r>
              <a:rPr lang="fa-IR" sz="2800" kern="100" dirty="0">
                <a:effectLst/>
                <a:latin typeface="Calibri" panose="020F0502020204030204" pitchFamily="34" charset="0"/>
                <a:ea typeface="Calibri" panose="020F0502020204030204" pitchFamily="34" charset="0"/>
                <a:cs typeface="B Nazanin" panose="00000400000000000000" pitchFamily="2" charset="-78"/>
              </a:rPr>
              <a:t> و 11 تا </a:t>
            </a:r>
            <a:r>
              <a:rPr lang="en-US" sz="2800" kern="100" dirty="0">
                <a:effectLst/>
                <a:latin typeface="Calibri" panose="020F0502020204030204" pitchFamily="34" charset="0"/>
                <a:ea typeface="Calibri" panose="020F0502020204030204" pitchFamily="34" charset="0"/>
                <a:cs typeface="B Nazanin" panose="00000400000000000000" pitchFamily="2" charset="-78"/>
              </a:rPr>
              <a:t>VT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تا آسیستول و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بیمار با فعالیت مکانیکی ناشناخته را بازگرداند و گزارشی از تبدیل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بیان نشد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59428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77AD4-F4C5-6A0A-667D-2E3399D1852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6A4E026-C933-13FA-8A2C-7E38F8219F19}"/>
              </a:ext>
            </a:extLst>
          </p:cNvPr>
          <p:cNvSpPr>
            <a:spLocks noGrp="1"/>
          </p:cNvSpPr>
          <p:nvPr>
            <p:ph idx="1"/>
          </p:nvPr>
        </p:nvSpPr>
        <p:spPr>
          <a:xfrm>
            <a:off x="913775" y="906237"/>
            <a:ext cx="10364452" cy="4884964"/>
          </a:xfrm>
        </p:spPr>
        <p:txBody>
          <a:bodyPr>
            <a:normAutofit fontScale="92500"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از آنجایی که تنها نگرانی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Chest thumb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تبدیل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بوده و فعالیت قلب اسیستول می تواند با ضربه مکانیکال از سر گرفته شود، این تکنیک در مواردی که ایست قلبی در غیاب مانیتورنیگ و دفیبریلاتور وجود دارد انتخابی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Chest thumb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نباید در بیماری که تاکی کاردی با ریت بالا بدون کاهش کامل شطح هشیاری دارد استفاده گردد تکنیک</a:t>
            </a:r>
            <a:r>
              <a:rPr lang="en-US" sz="2800" kern="100" dirty="0" err="1">
                <a:effectLst/>
                <a:latin typeface="Calibri" panose="020F0502020204030204" pitchFamily="34" charset="0"/>
                <a:ea typeface="Calibri" panose="020F0502020204030204" pitchFamily="34" charset="0"/>
                <a:cs typeface="B Nazanin" panose="00000400000000000000" pitchFamily="2" charset="-78"/>
              </a:rPr>
              <a:t>Thumbversion</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یک تا دو ضربه آهسته به تلاقی - میانی و تحتانی استرنوم از ارتفاع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تا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سانتی متری است اگر پالس به صورت خودبه خودی و ناگهانی بازنگردد مانور فوق باید محدود گردد.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روش دیگری که از ملزومات آن هشیار بودن بیمار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Cough-Induced cardiac compression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نامیده میشود که با سرفه پرفشار توسط بیمار انجام میشود و با افزایش سیکلیک فشار داخل توراکس باعث فلوی رو به جلو حین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Convert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شدن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گردد. براساس دادههای موجود درصد موفقیت این تکنیک محدود بوده و نمیتواند جایگزین سایر روشها باشد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83142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56A4F-C81C-F43E-1F2D-B9BD8CB919C0}"/>
              </a:ext>
            </a:extLst>
          </p:cNvPr>
          <p:cNvSpPr>
            <a:spLocks noGrp="1"/>
          </p:cNvSpPr>
          <p:nvPr>
            <p:ph type="title"/>
          </p:nvPr>
        </p:nvSpPr>
        <p:spPr>
          <a:xfrm>
            <a:off x="766818" y="-140762"/>
            <a:ext cx="10364451" cy="1596177"/>
          </a:xfrm>
        </p:spPr>
        <p:txBody>
          <a:bodyPr/>
          <a:lstStyle/>
          <a:p>
            <a:pPr marL="0" marR="0" lvl="0" indent="-228600" algn="ctr" defTabSz="914400" rtl="1" eaLnBrk="1" fontAlgn="auto" latinLnBrk="0" hangingPunct="1">
              <a:lnSpc>
                <a:spcPct val="115000"/>
              </a:lnSpc>
              <a:spcBef>
                <a:spcPts val="1000"/>
              </a:spcBef>
              <a:spcAft>
                <a:spcPts val="800"/>
              </a:spcAft>
              <a:tabLst/>
              <a:defRPr/>
            </a:pPr>
            <a:r>
              <a:rPr kumimoji="0" lang="en-US" sz="2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BLS </a:t>
            </a:r>
            <a:r>
              <a:rPr kumimoji="0" lang="ar-SA" sz="2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مراحل اولیه در احیای قلبی - عروقی</a:t>
            </a:r>
            <a:endParaRPr lang="en-US" dirty="0"/>
          </a:p>
        </p:txBody>
      </p:sp>
      <p:sp>
        <p:nvSpPr>
          <p:cNvPr id="3" name="Content Placeholder 2">
            <a:extLst>
              <a:ext uri="{FF2B5EF4-FFF2-40B4-BE49-F238E27FC236}">
                <a16:creationId xmlns:a16="http://schemas.microsoft.com/office/drawing/2014/main" id="{E0FEFC64-B522-BA70-4F8B-28C77A6786DC}"/>
              </a:ext>
            </a:extLst>
          </p:cNvPr>
          <p:cNvSpPr>
            <a:spLocks noGrp="1"/>
          </p:cNvSpPr>
          <p:nvPr>
            <p:ph idx="1"/>
          </p:nvPr>
        </p:nvSpPr>
        <p:spPr>
          <a:xfrm>
            <a:off x="913775" y="1143001"/>
            <a:ext cx="10364452" cy="4648200"/>
          </a:xfrm>
        </p:spPr>
        <p:txBody>
          <a:bodyPr>
            <a:normAutofit fontScale="77500" lnSpcReduction="2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هدف اصلی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BLS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حفظ حیات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CNS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قلب و سایر ارگانهای حیاتی تا برقرار شدن جریان خون خودبه خودی فرد است که نیازمند پاسخ زودرس جهت برقراری پرفیوژن و ونتیلاسیون میباشد فعالیت ها نه تنها توسط افراد حرفه ای در این امر بلکه توسط ناظرین نیز میتواند صورت پذیرد. ایده آل آن است که کمترین تأخیر در تشخیص و شروع عملیات احیا باشد قدم اول بررسی ایمن بودن محیط و اثبات عدم پاسخ دهی قربانیان است فردی که شاهد موارد فوق است باید در اسراع وقت اورژانس را مطلع سازد اصول فوق از طریق</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IHCA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OHCA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قابل اندازه گیری است میزان زنده ماندن تا زمان ترخیص در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IHCA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در نظر گرفتن تمامی علل مرگ هنگامی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دقیقه اول شروع شود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۳۳</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گزارش شده است که اگر زمان فوق به بیش از یک دقیقه برسد به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۱۴</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تقلیل می یابد اگر ریتم اولیه بیمار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باشد میزان درصدها در سناریوی فوق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و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۳۲</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خواهد بود.</a:t>
            </a:r>
            <a:endParaRPr lang="en-US" sz="2800" kern="100" dirty="0">
              <a:effectLst/>
              <a:latin typeface="Calibri" panose="020F0502020204030204" pitchFamily="34" charset="0"/>
              <a:ea typeface="Calibri" panose="020F0502020204030204" pitchFamily="34" charset="0"/>
              <a:cs typeface="B Nazanin" panose="00000400000000000000" pitchFamily="2" charset="-78"/>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براساس</a:t>
            </a:r>
            <a:r>
              <a:rPr lang="en-US" sz="2800" kern="100" dirty="0">
                <a:effectLst/>
                <a:latin typeface="Calibri" panose="020F0502020204030204" pitchFamily="34" charset="0"/>
                <a:ea typeface="Calibri" panose="020F0502020204030204" pitchFamily="34" charset="0"/>
                <a:cs typeface="B Nazanin" panose="00000400000000000000" pitchFamily="2" charset="-78"/>
              </a:rPr>
              <a:t> OHCA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اگر تنها یک شاهد حضور دارد اطلاع به اورژانس تنها فعالیت مورد نیاز قبل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BLS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خواهد بود و سکانس قدیمی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ABC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Compression, airway, breathing) CAB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تغییر یافته است چرا که براساس یافته ها کامپرشن به تنهایی بهترین استراتژی است و مانع توقف در پرفیوژن و ونتیلاسیون اضافی میگردد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143447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8F1A4-030F-8120-8846-51C8962ACF9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7E3F4D2-3B7A-0C02-408B-8FC7D15C49AD}"/>
              </a:ext>
            </a:extLst>
          </p:cNvPr>
          <p:cNvSpPr>
            <a:spLocks noGrp="1"/>
          </p:cNvSpPr>
          <p:nvPr>
            <p:ph idx="1"/>
          </p:nvPr>
        </p:nvSpPr>
        <p:spPr>
          <a:xfrm>
            <a:off x="913775" y="710293"/>
            <a:ext cx="10364452" cy="5080907"/>
          </a:xfrm>
        </p:spPr>
        <p:txBody>
          <a:bodyPr>
            <a:normAutofit/>
          </a:bodyPr>
          <a:lstStyle/>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برقراری جریان خون:</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اصل اساسی </a:t>
            </a:r>
            <a:r>
              <a:rPr lang="en-US" sz="2800" kern="100" dirty="0">
                <a:effectLst/>
                <a:latin typeface="Calibri" panose="020F0502020204030204" pitchFamily="34" charset="0"/>
                <a:ea typeface="Calibri" panose="020F0502020204030204" pitchFamily="34" charset="0"/>
                <a:cs typeface="B Nazanin" panose="00000400000000000000" pitchFamily="2" charset="-78"/>
              </a:rPr>
              <a:t>BLS</a:t>
            </a:r>
            <a:r>
              <a:rPr lang="fa-IR" sz="2800" kern="100" dirty="0">
                <a:effectLst/>
                <a:latin typeface="Calibri" panose="020F0502020204030204" pitchFamily="34" charset="0"/>
                <a:ea typeface="Calibri" panose="020F0502020204030204" pitchFamily="34" charset="0"/>
                <a:cs typeface="B Nazanin" panose="00000400000000000000" pitchFamily="2" charset="-78"/>
              </a:rPr>
              <a:t> برقراری جریان خون تا فراهم شدن امکانات جهت انجام اقدامات اساسی است.عملیات کامپرشن باعث میشود قلب نقش خود را به عنوان یک پمپ ایفا نماید و جریان روبه جلوی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خون برقرار .باشد کف یک دست باید در نیمه تحتانی استرنوم و دست دیگر در قسمت پشتی آن (روی آن) قرار گیرد سپس اعمال فشار شروع میشود بدون آنکه آرنج خم شود تا با تلاش کمتر نیروی بیشتری از طریق شانه ها و پشت وارد گردد با تکنیک فوق نیروی کافی نیز باید اعمال گردد به اندازه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اینچ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سانتی متر قفسه سینه فشرده و رها .گردد این سیکل با سرعت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۱۰۰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سیکل در دقیقه ادامه می یابد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5312286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A0098-4614-F070-11C0-6BA539ECC1B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2E49A98-AC51-9EFE-4E81-745DEE046915}"/>
              </a:ext>
            </a:extLst>
          </p:cNvPr>
          <p:cNvPicPr>
            <a:picLocks noGrp="1" noChangeAspect="1"/>
          </p:cNvPicPr>
          <p:nvPr>
            <p:ph idx="1"/>
          </p:nvPr>
        </p:nvPicPr>
        <p:blipFill>
          <a:blip r:embed="rId2"/>
          <a:stretch>
            <a:fillRect/>
          </a:stretch>
        </p:blipFill>
        <p:spPr>
          <a:xfrm>
            <a:off x="2024742" y="522514"/>
            <a:ext cx="8254093" cy="5339443"/>
          </a:xfrm>
          <a:prstGeom prst="rect">
            <a:avLst/>
          </a:prstGeom>
        </p:spPr>
      </p:pic>
    </p:spTree>
    <p:extLst>
      <p:ext uri="{BB962C8B-B14F-4D97-AF65-F5344CB8AC3E}">
        <p14:creationId xmlns:p14="http://schemas.microsoft.com/office/powerpoint/2010/main" val="550243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6E00B-4E04-2364-185D-B0C924E59D0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95EAE8B1-344C-452C-8BCF-D8872C24225B}"/>
              </a:ext>
            </a:extLst>
          </p:cNvPr>
          <p:cNvPicPr>
            <a:picLocks noGrp="1" noChangeAspect="1"/>
          </p:cNvPicPr>
          <p:nvPr>
            <p:ph idx="1"/>
          </p:nvPr>
        </p:nvPicPr>
        <p:blipFill>
          <a:blip r:embed="rId2"/>
          <a:stretch>
            <a:fillRect/>
          </a:stretch>
        </p:blipFill>
        <p:spPr>
          <a:xfrm>
            <a:off x="1722664" y="759279"/>
            <a:ext cx="8164286" cy="5396592"/>
          </a:xfrm>
          <a:prstGeom prst="rect">
            <a:avLst/>
          </a:prstGeom>
        </p:spPr>
      </p:pic>
    </p:spTree>
    <p:extLst>
      <p:ext uri="{BB962C8B-B14F-4D97-AF65-F5344CB8AC3E}">
        <p14:creationId xmlns:p14="http://schemas.microsoft.com/office/powerpoint/2010/main" val="1784540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B44B3-96CB-08C8-83B7-81C6BB591CA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CB44D8F-5C1D-AC04-FF20-58CB3A2A5FD6}"/>
              </a:ext>
            </a:extLst>
          </p:cNvPr>
          <p:cNvSpPr>
            <a:spLocks noGrp="1"/>
          </p:cNvSpPr>
          <p:nvPr>
            <p:ph idx="1"/>
          </p:nvPr>
        </p:nvSpPr>
        <p:spPr>
          <a:xfrm>
            <a:off x="913775" y="408215"/>
            <a:ext cx="10364452" cy="5382986"/>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از نوزادی (شامل موارد تازه متولد شده) تا بالغین هنگامی که یک نجات گر وجود دارد و هنگامی که دو نجاتگر در بالغین وجود دارند نسبت کامپرشن / ونتیلاسیون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۳۰:۲</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توصیه میشود و زمانی که دو نجاتگر در کودکان و شیرخواران وجود دارد نسبت فوق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۱۵:۲</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خواهد بود براساس توصیه های اخیر و جهت افزایش انگیزه برای شرکت شاهدین در عملیات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با در نظر گرفتن نگرانی هایی که راجع به تنفس دهان به دهان وجود دارد امروزه تکنیک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hands-only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(فقط کامپرشن) توصیه میشود که خصوصاً در مواردی که افراد مشاهده گر آموزش ندیده اند مهم خواهد بود جهت افزایش مدت زمان برقراری جریان خون حین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قبل از برقراری پالس خودبه خودی میزان دفعات چک نمودن پالس و انتظار برای شوک موفق در گایدلاین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نسبت به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۲۰۰۵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کاهش یافته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02927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6203B-3422-3369-7EBF-4E26E7BD9181}"/>
              </a:ext>
            </a:extLst>
          </p:cNvPr>
          <p:cNvSpPr>
            <a:spLocks noGrp="1"/>
          </p:cNvSpPr>
          <p:nvPr>
            <p:ph type="title"/>
          </p:nvPr>
        </p:nvSpPr>
        <p:spPr>
          <a:xfrm>
            <a:off x="709668" y="0"/>
            <a:ext cx="10364451" cy="1596177"/>
          </a:xfrm>
        </p:spPr>
        <p:txBody>
          <a:bodyPr/>
          <a:lstStyle/>
          <a:p>
            <a:pPr algn="ctr"/>
            <a:r>
              <a:rPr lang="ar-SA" kern="100" dirty="0">
                <a:latin typeface="Calibri" panose="020F0502020204030204" pitchFamily="34" charset="0"/>
                <a:ea typeface="Calibri" panose="020F0502020204030204" pitchFamily="34" charset="0"/>
                <a:cs typeface="B Nazanin" panose="00000400000000000000" pitchFamily="2" charset="-78"/>
              </a:rPr>
              <a:t>مفهوم احیای قلبی مغزی</a:t>
            </a:r>
            <a:br>
              <a:rPr lang="en-US" sz="4000" kern="1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11857FC7-6B28-EE66-F0D0-79411F033083}"/>
              </a:ext>
            </a:extLst>
          </p:cNvPr>
          <p:cNvSpPr>
            <a:spLocks noGrp="1"/>
          </p:cNvSpPr>
          <p:nvPr>
            <p:ph idx="1"/>
          </p:nvPr>
        </p:nvSpPr>
        <p:spPr>
          <a:xfrm>
            <a:off x="913775" y="1036865"/>
            <a:ext cx="10364452" cy="4754336"/>
          </a:xfrm>
        </p:spPr>
        <p:txBody>
          <a:bodyPr>
            <a:normAutofit fontScale="77500" lnSpcReduction="2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این مفهوم که به آن احیای قلبی با حداقل وقفه نیز گفته میشود بر این فرضیه استوار است که مزیت اصلی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عمل پمپاژ آن است نه ترکیب</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chest compression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تهویه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این موضوع دستورالعملهای کلی را به چالش میکشد که مزیت قطع کامپرشن را برای تامین تهویه و اینکه فاز اولیه تهویه قبل از دفیبریلاسیون اولیه زمانی که زمان پاسخ بیش از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۴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دقیقه ،است نتایج را بهبود 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بخشد. احیای قلبی مغزی بر کامپرشن مداوم قفسه سینه تأکید دارد که فقط حین شوکها و ارزیابی پاسخها به شوک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 فشردن قفسه سینه قطع میشود و اعمال تهویه و برخی اقدامات دارویی خاص را به تعویق می اندازد و محدود میکند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علیرغم داده های اولیه جالب، عموماً توافق بر این است که قبل از اینکه مفهوم حداقل وقفه جایگزین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دستورالعملهای فعلی ،شود به یک کارآزمایی تصادفی نیاز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روش سنتی احیا جریان قابل توجه کاروتید پس از احیای موفق برقرار 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شود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عدم برقراری گرادیان فشاری در سطح قلب و حضور گرادیان فشاری شریانی - وریدی- خارج توراکس مطرح کننده این مطلب است که شاید کامپرشن قلبی به تنهایی سبب برقراری جریان خون سیستمیک نمی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شود بلکه فعالیت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pumping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کل توراکس در این امر دخیل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459411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65D4A-E5E9-B872-0B1A-7395E53BF74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A7A970E-3E9D-B78A-3BC1-B3AAAABF8826}"/>
              </a:ext>
            </a:extLst>
          </p:cNvPr>
          <p:cNvSpPr>
            <a:spLocks noGrp="1"/>
          </p:cNvSpPr>
          <p:nvPr>
            <p:ph idx="1"/>
          </p:nvPr>
        </p:nvSpPr>
        <p:spPr>
          <a:xfrm>
            <a:off x="913775" y="816429"/>
            <a:ext cx="10364452" cy="4974771"/>
          </a:xfrm>
        </p:spPr>
        <p:txBody>
          <a:bodyPr>
            <a:normAutofit fontScale="85000" lnSpcReduction="10000"/>
          </a:bodyPr>
          <a:lstStyle/>
          <a:p>
            <a:pPr marL="0" marR="0" algn="justLow" rtl="1">
              <a:lnSpc>
                <a:spcPct val="115000"/>
              </a:lnSpc>
              <a:spcAft>
                <a:spcPts val="800"/>
              </a:spcAft>
              <a:buNone/>
            </a:pPr>
            <a:r>
              <a:rPr lang="en-US" sz="2800" kern="100" dirty="0">
                <a:effectLst/>
                <a:latin typeface="Calibri" panose="020F0502020204030204" pitchFamily="34" charset="0"/>
                <a:ea typeface="Calibri" panose="020F0502020204030204" pitchFamily="34" charset="0"/>
                <a:cs typeface="B Nazanin" panose="00000400000000000000" pitchFamily="2" charset="-78"/>
              </a:rPr>
              <a:t>Airway</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بررسی و پاک نمودن راه هوایی مرحله حیاتی در یک احیای موفق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این پروسه شامل کشیدن سر به عقب و بلند نمودن چانه است که حین آن بررسی از نظر جسم خارجی مثل دندان و خارج نمودن آن صورت می پذیرد.مانور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Heimlich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هنگامی باید انجام شود که شک بالینی به گیر نمودن جسم خارجی در اروفارنکس وجود دارد. این مانور شامل حلقه نمودن بازوها از پشت به دور بیمار و وارد نمودن نیرو از طریق شصت به قسمت فوقانی شکم وی میباشد. اگر علت عدم وجود قدرت کافی در فرد انجام دهنده امکان مانور فوق وجود ندارد میتوان از فشار روی شکم فرد بیهوش در حالت سوپاین بهره برد.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مانور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Heimlich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آسیب به فرد قربانی به صورت پارگی احشای شکم و فرد نجات دهنده به صورت پارگی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root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آئورت و مرگ همراه بوده است. اگر ظن بالینی قوی وجود دارد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Arrest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تنفسی پیش زمینه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Arrest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قلبی بوده است خصوصاً هنگامی که راه هوایی با جسم خارجی مسدود شده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precordial thumb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هنگامی قابل اجراست که راه هوایی بیمار باز شده باشد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306968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CADA7-B9CF-857A-EA65-746C9274949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7CD753B3-6AD5-379B-F696-ED9F3387F1D7}"/>
              </a:ext>
            </a:extLst>
          </p:cNvPr>
          <p:cNvPicPr>
            <a:picLocks noGrp="1" noChangeAspect="1"/>
          </p:cNvPicPr>
          <p:nvPr>
            <p:ph idx="1"/>
          </p:nvPr>
        </p:nvPicPr>
        <p:blipFill>
          <a:blip r:embed="rId2"/>
          <a:stretch>
            <a:fillRect/>
          </a:stretch>
        </p:blipFill>
        <p:spPr>
          <a:xfrm>
            <a:off x="612321" y="1027948"/>
            <a:ext cx="5200650" cy="5064579"/>
          </a:xfrm>
          <a:prstGeom prst="rect">
            <a:avLst/>
          </a:prstGeom>
        </p:spPr>
      </p:pic>
      <p:pic>
        <p:nvPicPr>
          <p:cNvPr id="4" name="Picture 3">
            <a:extLst>
              <a:ext uri="{FF2B5EF4-FFF2-40B4-BE49-F238E27FC236}">
                <a16:creationId xmlns:a16="http://schemas.microsoft.com/office/drawing/2014/main" id="{7BB99ED9-C199-01EC-692F-02DEEDCEF563}"/>
              </a:ext>
            </a:extLst>
          </p:cNvPr>
          <p:cNvPicPr>
            <a:picLocks noChangeAspect="1"/>
          </p:cNvPicPr>
          <p:nvPr/>
        </p:nvPicPr>
        <p:blipFill>
          <a:blip r:embed="rId3"/>
          <a:stretch>
            <a:fillRect/>
          </a:stretch>
        </p:blipFill>
        <p:spPr>
          <a:xfrm>
            <a:off x="6469776" y="449036"/>
            <a:ext cx="5109903" cy="5643491"/>
          </a:xfrm>
          <a:prstGeom prst="rect">
            <a:avLst/>
          </a:prstGeom>
        </p:spPr>
      </p:pic>
    </p:spTree>
    <p:extLst>
      <p:ext uri="{BB962C8B-B14F-4D97-AF65-F5344CB8AC3E}">
        <p14:creationId xmlns:p14="http://schemas.microsoft.com/office/powerpoint/2010/main" val="1230858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FE937-18A4-04E7-6170-DB313EB1D26C}"/>
              </a:ext>
            </a:extLst>
          </p:cNvPr>
          <p:cNvSpPr>
            <a:spLocks noGrp="1"/>
          </p:cNvSpPr>
          <p:nvPr>
            <p:ph type="title"/>
          </p:nvPr>
        </p:nvSpPr>
        <p:spPr>
          <a:xfrm>
            <a:off x="758654" y="0"/>
            <a:ext cx="10364451" cy="1596177"/>
          </a:xfrm>
        </p:spPr>
        <p:txBody>
          <a:bodyPr/>
          <a:lstStyle/>
          <a:p>
            <a:pPr algn="ctr"/>
            <a:r>
              <a:rPr lang="fa-IR" dirty="0"/>
              <a:t>مقدمه</a:t>
            </a:r>
            <a:endParaRPr lang="en-US" dirty="0"/>
          </a:p>
        </p:txBody>
      </p:sp>
      <p:sp>
        <p:nvSpPr>
          <p:cNvPr id="3" name="Content Placeholder 2">
            <a:extLst>
              <a:ext uri="{FF2B5EF4-FFF2-40B4-BE49-F238E27FC236}">
                <a16:creationId xmlns:a16="http://schemas.microsoft.com/office/drawing/2014/main" id="{5A57D9D5-058E-0A29-BEF4-0A9573528300}"/>
              </a:ext>
            </a:extLst>
          </p:cNvPr>
          <p:cNvSpPr>
            <a:spLocks noGrp="1"/>
          </p:cNvSpPr>
          <p:nvPr>
            <p:ph idx="1"/>
          </p:nvPr>
        </p:nvSpPr>
        <p:spPr>
          <a:xfrm>
            <a:off x="913775" y="1396093"/>
            <a:ext cx="10364452" cy="4395107"/>
          </a:xfrm>
        </p:spPr>
        <p:txBody>
          <a:bodyPr>
            <a:normAutofit/>
          </a:bodyPr>
          <a:lstStyle/>
          <a:p>
            <a:pPr marR="0" indent="-457200" algn="justLow" rtl="1">
              <a:lnSpc>
                <a:spcPct val="115000"/>
              </a:lnSpc>
              <a:spcAft>
                <a:spcPts val="800"/>
              </a:spcAft>
              <a:buFont typeface="Wingdings" panose="05000000000000000000" pitchFamily="2" charset="2"/>
              <a:buChar char="q"/>
            </a:pPr>
            <a:r>
              <a:rPr lang="fa-IR" sz="2800" kern="100" dirty="0">
                <a:effectLst/>
                <a:latin typeface="Calibri" panose="020F0502020204030204" pitchFamily="34" charset="0"/>
                <a:ea typeface="Calibri" panose="020F0502020204030204" pitchFamily="34" charset="0"/>
                <a:cs typeface="B Nazanin" panose="00000400000000000000" pitchFamily="2" charset="-78"/>
              </a:rPr>
              <a:t>ا</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رست ناگهانی قلبی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پیامد شایع آن</a:t>
            </a:r>
            <a:r>
              <a:rPr lang="ar-SA" sz="2800" kern="100" dirty="0">
                <a:effectLst/>
                <a:latin typeface="Calibri" panose="020F0502020204030204" pitchFamily="34" charset="0"/>
                <a:ea typeface="Calibri" panose="020F0502020204030204" pitchFamily="34" charset="0"/>
                <a:cs typeface="Calibri" panose="020F0502020204030204" pitchFamily="34" charset="0"/>
              </a:rPr>
              <a:t> </a:t>
            </a:r>
            <a:r>
              <a:rPr lang="fa-IR" sz="2800" kern="100" dirty="0">
                <a:effectLst/>
                <a:latin typeface="Calibri" panose="020F0502020204030204" pitchFamily="34" charset="0"/>
                <a:ea typeface="Calibri" panose="020F0502020204030204" pitchFamily="34" charset="0"/>
                <a:cs typeface="Calibri" panose="020F0502020204030204" pitchFamily="34" charset="0"/>
              </a:rPr>
              <a:t>یعنی</a:t>
            </a:r>
            <a:r>
              <a:rPr lang="ar-SA" sz="2800" kern="100" dirty="0">
                <a:effectLst/>
                <a:latin typeface="Calibri" panose="020F0502020204030204" pitchFamily="34" charset="0"/>
                <a:ea typeface="Calibri" panose="020F0502020204030204" pitchFamily="34" charset="0"/>
                <a:cs typeface="Calibri" panose="020F0502020204030204" pitchFamily="34" charset="0"/>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م</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رگ ناگهانی قلبی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علت شیوع و ویژگیهای دموگرافیک آن یک مشکل ماژور سلامت عمومی محسوب میشود.در حال حاضر تعداد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 خارج بیمارستانی فقط در ایالات متحده در حدود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۳۹۰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هزار مورد در سال به علاوه ی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هزار مورد نیز ارست قلبی داخل بیمارستانی می.باشد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R="0" indent="-457200" algn="justLow" rtl="1">
              <a:lnSpc>
                <a:spcPct val="115000"/>
              </a:lnSpc>
              <a:spcAft>
                <a:spcPts val="800"/>
              </a:spcAft>
              <a:buFont typeface="Wingdings" panose="05000000000000000000" pitchFamily="2" charset="2"/>
              <a:buChar char="q"/>
            </a:pPr>
            <a:r>
              <a:rPr lang="en-US" sz="2800" kern="100" dirty="0">
                <a:effectLst/>
                <a:latin typeface="Calibri" panose="020F0502020204030204" pitchFamily="34" charset="0"/>
                <a:ea typeface="Calibri" panose="020F0502020204030204" pitchFamily="34" charset="0"/>
                <a:cs typeface="B Nazanin" panose="00000400000000000000" pitchFamily="2" charset="-78"/>
              </a:rPr>
              <a:t>SCD </a:t>
            </a:r>
            <a:r>
              <a:rPr lang="fa-IR" sz="2800" kern="100" dirty="0">
                <a:effectLst/>
                <a:latin typeface="Calibri" panose="020F0502020204030204" pitchFamily="34" charset="0"/>
                <a:ea typeface="Calibri" panose="020F0502020204030204" pitchFamily="34" charset="0"/>
                <a:cs typeface="B Nazanin" panose="00000400000000000000" pitchFamily="2" charset="-78"/>
              </a:rPr>
              <a:t> با</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قانون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تعریف می</a:t>
            </a:r>
            <a:r>
              <a:rPr lang="fa-IR"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شود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 </a:t>
            </a:r>
            <a:r>
              <a:rPr lang="en-US" sz="2800" kern="100" dirty="0">
                <a:effectLst/>
                <a:latin typeface="Calibri" panose="020F0502020204030204" pitchFamily="34" charset="0"/>
                <a:ea typeface="Calibri" panose="020F0502020204030204" pitchFamily="34" charset="0"/>
                <a:cs typeface="B Nazanin" panose="00000400000000000000" pitchFamily="2" charset="-78"/>
              </a:rPr>
              <a:t>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علت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همه ی مرگهای قلبی عروقی است</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تقریباً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تمام</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 اولین تظاهر غیرمنتظره یک اختلال قلبی میباشد 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اغلب در طی سالهای فعال زندگی قربانی رخ می دهد و علت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سالهای از دست رفته  عمر فرد در اثر بیماری قلبی میباشد.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algn="r"/>
            <a:endParaRPr lang="en-US" dirty="0"/>
          </a:p>
        </p:txBody>
      </p:sp>
    </p:spTree>
    <p:extLst>
      <p:ext uri="{BB962C8B-B14F-4D97-AF65-F5344CB8AC3E}">
        <p14:creationId xmlns:p14="http://schemas.microsoft.com/office/powerpoint/2010/main" val="1253787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CE0B-3C8E-38E8-B0F8-8FE14E9C9971}"/>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A565E3F5-DD2A-22B6-3E15-D10F013DDB55}"/>
              </a:ext>
            </a:extLst>
          </p:cNvPr>
          <p:cNvPicPr>
            <a:picLocks noGrp="1" noChangeAspect="1"/>
          </p:cNvPicPr>
          <p:nvPr>
            <p:ph idx="1"/>
          </p:nvPr>
        </p:nvPicPr>
        <p:blipFill>
          <a:blip r:embed="rId2"/>
          <a:stretch>
            <a:fillRect/>
          </a:stretch>
        </p:blipFill>
        <p:spPr>
          <a:xfrm>
            <a:off x="858297" y="753835"/>
            <a:ext cx="10475405" cy="5350329"/>
          </a:xfrm>
          <a:prstGeom prst="rect">
            <a:avLst/>
          </a:prstGeom>
        </p:spPr>
      </p:pic>
    </p:spTree>
    <p:extLst>
      <p:ext uri="{BB962C8B-B14F-4D97-AF65-F5344CB8AC3E}">
        <p14:creationId xmlns:p14="http://schemas.microsoft.com/office/powerpoint/2010/main" val="3184590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C44B5-CC2C-252B-4D19-7529649A179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D692CCD-F012-0534-9893-66BC965378A4}"/>
              </a:ext>
            </a:extLst>
          </p:cNvPr>
          <p:cNvSpPr>
            <a:spLocks noGrp="1"/>
          </p:cNvSpPr>
          <p:nvPr>
            <p:ph idx="1"/>
          </p:nvPr>
        </p:nvSpPr>
        <p:spPr>
          <a:xfrm>
            <a:off x="913775" y="481693"/>
            <a:ext cx="10364452" cy="5309507"/>
          </a:xfrm>
        </p:spPr>
        <p:txBody>
          <a:bodyPr>
            <a:normAutofit fontScale="92500" lnSpcReduction="20000"/>
          </a:bodyPr>
          <a:lstStyle/>
          <a:p>
            <a:pPr marL="0" marR="0" algn="justLow" rtl="1">
              <a:lnSpc>
                <a:spcPct val="115000"/>
              </a:lnSpc>
              <a:spcAft>
                <a:spcPts val="800"/>
              </a:spcAft>
              <a:buNone/>
            </a:pPr>
            <a:r>
              <a:rPr lang="ar-SA" sz="3200" kern="100" dirty="0">
                <a:effectLst/>
                <a:latin typeface="Calibri" panose="020F0502020204030204" pitchFamily="34" charset="0"/>
                <a:ea typeface="Calibri" panose="020F0502020204030204" pitchFamily="34" charset="0"/>
                <a:cs typeface="B Nazanin" panose="00000400000000000000" pitchFamily="2" charset="-78"/>
              </a:rPr>
              <a:t>تنفس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اگر وضعیت سر به درستی قرار دارد و اروفارنکس خالی از جسم خارجی باشد تنفس دهان به دهان در صورتی که تجهیزات بیشتری برای احیا وجود ندارد 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تواند صورت پذیرد برحسب آنکه احیا در چه مکانی انجام میشود وسایل متعددی چون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airway</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 پلاستیکی اروفارنژیال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obturator</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 اروفارنژیال ماسکهای آمبوبگ و لوله های اندوتراکئال برای حمایت راه هوایی در دسترس می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باشند. روش ارجح انتوباسیون میباشد اما زمان نباید حتی در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setting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بیمارستانی برای آماده نمودن لوله تراشه تلف شود و فرد آموزش دیده باید بلافاصله و به درستی بیمار را انتوبه نماید.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بنابراین در شرایط داخل بیمارستانی ونتیلاسیون با آمبوبگ تا فراهم شدن شرایط انتوباسیون اندوتراکئال و در موارد خارج بیمارستانی تنفس دهان به دهان تا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EMS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برسد روش ارجح می باشند. تأثیر بیماریهای عفونی مختلف مانند سندرم نقص ایمنی اکتسابی هپاتیت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B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SARS 2-CoV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بر نگرش اطرافیان و حتی پرسنل حرفه ای بیمارستانها در مورد احیای دهان به دهان موضوعی نگران کننده است که احتمالاً بر استفاده از آن تأثیر میگذارد.ُ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04654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6855D-4251-4041-D621-1D3D6E72A0A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3D0A38-301A-A726-D92E-632294C1C593}"/>
              </a:ext>
            </a:extLst>
          </p:cNvPr>
          <p:cNvSpPr>
            <a:spLocks noGrp="1"/>
          </p:cNvSpPr>
          <p:nvPr>
            <p:ph idx="1"/>
          </p:nvPr>
        </p:nvSpPr>
        <p:spPr>
          <a:xfrm>
            <a:off x="913775" y="734787"/>
            <a:ext cx="10364452" cy="5056414"/>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انجام دفیبریلاسیون زودهنگام توسط اولین فرد(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FIRST RESPONDER</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زمانی که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Arrest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قلبی تا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ACLS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طول می کشد بر عاقبت بالینی آن تأثیر گذار است. هر دو وضعیت نورولوژیک و سوروایوال در بیمارانی که توسط اولین فرد شوک گرفته اند نسبت به افرادی که برای رسیدن افراد آموزش دیده صبر نموده،اند، بهتر گزارش شده است. واژه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first responder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فردی اشاره دارد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را شروع می کند و شامل افرادی که آموزش اندک دیده اند تا نگهبان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 و پلیس های آموزش دیده یا افرادی که دانش استفاده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را دارند می شود. از آنجایی که زمان تعبیه دفیبریلاسیون نقش حیاتی در عاقبت بالینی بیماران با ارست قلبی 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دارد تعبیه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مکان های عمومی بر عاقبت بالینی مؤثر بوده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541633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1E7BC-F342-A827-367F-B57EE53110D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F021202-3239-7849-43BE-4B126068EAB3}"/>
              </a:ext>
            </a:extLst>
          </p:cNvPr>
          <p:cNvSpPr>
            <a:spLocks noGrp="1"/>
          </p:cNvSpPr>
          <p:nvPr>
            <p:ph idx="1"/>
          </p:nvPr>
        </p:nvSpPr>
        <p:spPr>
          <a:xfrm>
            <a:off x="838200" y="832757"/>
            <a:ext cx="10515600" cy="5755822"/>
          </a:xfrm>
        </p:spPr>
        <p:txBody>
          <a:bodyPr>
            <a:normAutofit fontScale="85000" lnSpcReduction="2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این تکنولوژی در الگوهای متعددی به کار گرفته شده است و فواید یا محدودیتهای خاص خود را داشته است.ُ به طور کلی استفاده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بهبود پیامدها همراه است اما کیفیت شواهد تجمعی پایین تا بسیار پایین بوده است. دادههای کنسرسیوم نتایج احیا نشان داد که بیمارانی که توسط یک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شوک دریافت کرده بودند، نسبت به بیمارانی که در ابتدا توسط</a:t>
            </a:r>
            <a:r>
              <a:rPr lang="en-US" sz="2800" kern="100" dirty="0">
                <a:effectLst/>
                <a:latin typeface="Calibri" panose="020F0502020204030204" pitchFamily="34" charset="0"/>
                <a:ea typeface="Calibri" panose="020F0502020204030204" pitchFamily="34" charset="0"/>
                <a:cs typeface="B Nazanin" panose="00000400000000000000" pitchFamily="2" charset="-78"/>
              </a:rPr>
              <a:t> EMS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شوک دریافت کردند، احتمال بیشتری داشت که تا زمان ترخیص زنده بمانند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۶۶</a:t>
            </a:r>
            <a:r>
              <a:rPr lang="ar-SA" sz="2800" kern="100" dirty="0">
                <a:effectLst/>
                <a:latin typeface="Calibri" panose="020F0502020204030204" pitchFamily="34" charset="0"/>
                <a:ea typeface="Calibri" panose="020F0502020204030204" pitchFamily="34" charset="0"/>
                <a:cs typeface="Arial" panose="020B0604020202020204" pitchFamily="34" charset="0"/>
              </a:rPr>
              <a:t>٫</a:t>
            </a:r>
            <a:r>
              <a:rPr lang="fa-IR" sz="2800" kern="100" dirty="0">
                <a:effectLst/>
                <a:latin typeface="Calibri" panose="020F0502020204030204" pitchFamily="34" charset="0"/>
                <a:ea typeface="Calibri" panose="020F0502020204030204" pitchFamily="34" charset="0"/>
                <a:cs typeface="Arial" panose="020B0604020202020204" pitchFamily="34" charset="0"/>
              </a:rPr>
              <a:t>٪</a:t>
            </a:r>
            <a:r>
              <a:rPr lang="fa-IR"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مقابل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۴۳) .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از جمله استراتژیهایی که تا به امروز سطوح مختلفی از مزایای بقای قابل شناسایی را به همراه داشته است استقرار در وسایل نقلیه پلیس هواپیماها و فرودگاهها کازینوها و سایت های عمومی تر جامعه است. داده های استقرار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پلیس در مطالعات مختلف ناسازگار بوده است احتمالاً به دلیل مناسب بودن برای انواع مختلف جوامع و استراتژی های استقرار خاص مورد استفاده اما داده ها نشان میدهند که در مناطق بزرگ شهری مفید است. داده های اولیه خطوط هوایی به طور مشابه نامشخص بود اما گزارش جدیدتر در مورد داده های یک شرکت هواپیمایی بزرگ با یک سیستم به خوبی سازماندهی شده مزایایی را پیشنهاد کرده است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نتایج دلگرم کننده مشابهی با استقرار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سیستم فرودگاه شیکاگو گزارش شده است. در نهایت شرایط خاص ،کازینوها، که در آن نظارت مداوم تلویزیونی به افسران امنیتی فوراً مشکلات پزشکی را هشدار میدهد نرخ بقای چشمگیری را به همراه داشته است .با این حال، به نظر میرسد که تنوع زیادی در میزان موفقیت بر اساس میزان رویدادهای مورد انتظار در انواع مختلف ماکن های اجتماعی وجود دارد و استراتژیهای استقرار بر اساس میزان رویداد پیش بینی شده در مکانهای مختلف پیشنهاد شده اند استقرار در ،مدارس همراه با برنامه ریزی پاسخ جامع حتی با نرخ رویداد نسبتاً پایین با نتایج خوبی همراه بوده است.</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67985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D21E0-9BF9-9DB3-6B06-3D1F1E02C4C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E8F1819-956F-D38E-6275-26E383309363}"/>
              </a:ext>
            </a:extLst>
          </p:cNvPr>
          <p:cNvSpPr>
            <a:spLocks noGrp="1"/>
          </p:cNvSpPr>
          <p:nvPr>
            <p:ph idx="1"/>
          </p:nvPr>
        </p:nvSpPr>
        <p:spPr>
          <a:xfrm>
            <a:off x="913775" y="618517"/>
            <a:ext cx="10364452" cy="5172683"/>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مطالعه ای در مورد استقرار </a:t>
            </a:r>
            <a:r>
              <a:rPr lang="en-US" sz="2800" kern="100" dirty="0">
                <a:effectLst/>
                <a:latin typeface="Calibri" panose="020F0502020204030204" pitchFamily="34" charset="0"/>
                <a:ea typeface="Calibri" panose="020F0502020204030204" pitchFamily="34" charset="0"/>
                <a:cs typeface="B Nazanin" panose="00000400000000000000" pitchFamily="2" charset="-78"/>
              </a:rPr>
              <a:t>AED</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خانه بیمارانی که اخیراً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MI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داشتند و کاندیدای دفیبریلاتورهای کاشتنی نبودند فایده ای را نشان نداد. از آنجایی که خانه شایعترین محل ایست قلبی است و میزان بقا کمتر از مکانهای عمومی است استراتژیهای اضافی برای هر دو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سایر عمومی فناوری ها باید آزمایش شوند. تحقیقات بیشتر در مورد استراتژی های موثر مورد نیاز است زیرا بیشتر ایست های قلبی مبتنی بر جامعه در خانه اتفاق میافتد. رویکردهای جدید مانند استفاده از پهپادها برای استقرار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مکانهای مورد نیاز و برنامه های کاربردی موبایلی توانند نزدیکترین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را پیدا کنند ممکن است برخی از که این مشکلات را کاهش دهند.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38535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B72D7-4650-0689-E98A-8DCE05ACFDB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72385EB-F8F0-4148-7197-604792324C7C}"/>
              </a:ext>
            </a:extLst>
          </p:cNvPr>
          <p:cNvSpPr>
            <a:spLocks noGrp="1"/>
          </p:cNvSpPr>
          <p:nvPr>
            <p:ph idx="1"/>
          </p:nvPr>
        </p:nvSpPr>
        <p:spPr>
          <a:xfrm>
            <a:off x="913775" y="1069521"/>
            <a:ext cx="10364452" cy="4721679"/>
          </a:xfrm>
        </p:spPr>
        <p:txBody>
          <a:bodyPr>
            <a:normAutofit fontScale="92500" lnSpcReduction="10000"/>
          </a:bodyPr>
          <a:lstStyle/>
          <a:p>
            <a:pPr marL="0" marR="0" algn="justLow" rtl="1">
              <a:lnSpc>
                <a:spcPct val="115000"/>
              </a:lnSpc>
              <a:spcAft>
                <a:spcPts val="800"/>
              </a:spcAft>
              <a:buNone/>
            </a:pPr>
            <a:r>
              <a:rPr lang="en-US" sz="2800" kern="100" dirty="0">
                <a:effectLst/>
                <a:latin typeface="Calibri" panose="020F0502020204030204" pitchFamily="34" charset="0"/>
                <a:ea typeface="Calibri" panose="020F0502020204030204" pitchFamily="34" charset="0"/>
                <a:cs typeface="B Nazanin" panose="00000400000000000000" pitchFamily="2" charset="-78"/>
              </a:rPr>
              <a:t>Advanced Cardiac Life Support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مرحله بعدی در احیا رسیدن 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همودینامیک پایدار است. شروع</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ACLS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بدین معنا نیست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BLS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صورت ناگهانی قطع شود بلکه گذر از یک مرحله به مرحله دیگر است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در گذشته </a:t>
            </a:r>
            <a:r>
              <a:rPr lang="en-US" sz="2800" kern="100" dirty="0">
                <a:effectLst/>
                <a:latin typeface="Calibri" panose="020F0502020204030204" pitchFamily="34" charset="0"/>
                <a:ea typeface="Calibri" panose="020F0502020204030204" pitchFamily="34" charset="0"/>
                <a:cs typeface="B Nazanin" panose="00000400000000000000" pitchFamily="2" charset="-78"/>
              </a:rPr>
              <a:t>ACLS</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محدود به پرسنل آموزش دیده پرستاران و پزشکان بود اما امروزه با آموزشهای گسترده برنامه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سطح جامعه گسترش یافته است. هر چند هنوز مطالعاتی وجود دارند که نشان میدهند گسترش </a:t>
            </a:r>
            <a:r>
              <a:rPr lang="en-US" sz="2800" kern="100" dirty="0">
                <a:effectLst/>
                <a:latin typeface="Calibri" panose="020F0502020204030204" pitchFamily="34" charset="0"/>
                <a:ea typeface="Calibri" panose="020F0502020204030204" pitchFamily="34" charset="0"/>
                <a:cs typeface="B Nazanin" panose="00000400000000000000" pitchFamily="2" charset="-78"/>
              </a:rPr>
              <a:t>ACLS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خارج از بیمارستان در بهبود عاقبت نورولوژیک بیمارانی که احیای موفق داشتها ند مؤثر نبوده است. بنابراین امروزه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هایی گسترش یافته اند که توانایی تشخیص و آنالیز فعالیت الکتریکی قلب را داشته و توانایی انتخاب دفیبریلاسیون سریع و مؤثر را داشته تا بتوانند توسط پرسنل کمتر آموزش دیده( پلیس و راننده آمبولانس و ناظرین حادثه) به کار گرفته شوند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253523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96EEC-ECBF-7F95-6E8E-4B425170EEC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ECA552B-6DA6-323D-10C1-426DD86BC48B}"/>
              </a:ext>
            </a:extLst>
          </p:cNvPr>
          <p:cNvSpPr>
            <a:spLocks noGrp="1"/>
          </p:cNvSpPr>
          <p:nvPr>
            <p:ph idx="1"/>
          </p:nvPr>
        </p:nvSpPr>
        <p:spPr>
          <a:xfrm>
            <a:off x="913775" y="498021"/>
            <a:ext cx="10364452" cy="5293179"/>
          </a:xfrm>
        </p:spPr>
        <p:txBody>
          <a:bodyPr>
            <a:normAutofit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هدف  </a:t>
            </a:r>
            <a:r>
              <a:rPr lang="en-US" sz="2800" kern="100" dirty="0">
                <a:effectLst/>
                <a:latin typeface="Calibri" panose="020F0502020204030204" pitchFamily="34" charset="0"/>
                <a:ea typeface="Calibri" panose="020F0502020204030204" pitchFamily="34" charset="0"/>
                <a:cs typeface="B Nazanin" panose="00000400000000000000" pitchFamily="2" charset="-78"/>
              </a:rPr>
              <a:t>ACLS</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بازگرداندن ریتم برای ایجاد همودینامیک مؤثر و ونتیلاسیون و سیر کولیشن مناسب است. بنابراین حین </a:t>
            </a:r>
            <a:r>
              <a:rPr lang="en-US" sz="2800" kern="100" dirty="0">
                <a:effectLst/>
                <a:latin typeface="Calibri" panose="020F0502020204030204" pitchFamily="34" charset="0"/>
                <a:ea typeface="Calibri" panose="020F0502020204030204" pitchFamily="34" charset="0"/>
                <a:cs typeface="B Nazanin" panose="00000400000000000000" pitchFamily="2" charset="-78"/>
              </a:rPr>
              <a:t>CPR</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fa-IR" sz="2800" kern="100" dirty="0">
                <a:effectLst/>
                <a:latin typeface="B Nazanin" panose="00000400000000000000" pitchFamily="2" charset="-78"/>
                <a:ea typeface="Calibri" panose="020F0502020204030204" pitchFamily="34" charset="0"/>
                <a:cs typeface="Arial" panose="020B0604020202020204" pitchFamily="34" charset="0"/>
              </a:rPr>
              <a:t>در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صورت وجود تجهیزات لازم ریتم قلبی بیمار باید کاردیورت یا دفیبریله شود. دوره کوتاهی از کامپرشن قفسه سینه بلافاصله قبل از دفیبریلاسیون، خصوصاً اگر سیر کولیشن برای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۵-۴</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دقیقه قطع شده است میتواند بر احتمال سوروایوال بیمار بیفزاید. پس از تلاش برای برگرداندن ریتم مؤثر بیمار انتوبه و اکسیژنه می گردد و در صورت وجود برادی کاردی یا آسیستول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pacing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سود میبرد. تعبیه لاین وریدی برای دریافت دارو الزامی است. بعد از انتوباسیون هدف از ونتیلاسیون بازگرداندن هیپوکسی و رسیدن به فشار بالای اکسیژن آلوئولار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(PO2)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میباشد. بنابراین اکسیژن بالاتر از هوای اتاق لازم است و در صورت امکان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PO2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شریانی مانیتور شود. حمایت تنفسی در بیمارستان عمدتاً از طریق اندو تراکئال تیوب و آمبوبگ و در شرایط خارج بیمارستانی توسط ماسک صورت می پذیرد.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52948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ECCE8-FB16-0739-50FD-E5E2A56F859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A5994E8-46FE-9CEE-3839-678D80FF5DFA}"/>
              </a:ext>
            </a:extLst>
          </p:cNvPr>
          <p:cNvSpPr>
            <a:spLocks noGrp="1"/>
          </p:cNvSpPr>
          <p:nvPr>
            <p:ph idx="1"/>
          </p:nvPr>
        </p:nvSpPr>
        <p:spPr>
          <a:xfrm>
            <a:off x="913775" y="783771"/>
            <a:ext cx="10364452" cy="5007429"/>
          </a:xfrm>
        </p:spPr>
        <p:txBody>
          <a:bodyPr/>
          <a:lstStyle/>
          <a:p>
            <a:pPr marL="0" marR="0" algn="justLow" rtl="1">
              <a:lnSpc>
                <a:spcPct val="115000"/>
              </a:lnSpc>
              <a:spcAft>
                <a:spcPts val="800"/>
              </a:spcAft>
              <a:buNone/>
            </a:pPr>
            <a:r>
              <a:rPr lang="en-US" sz="2800" kern="100" dirty="0">
                <a:effectLst/>
                <a:latin typeface="Calibri" panose="020F0502020204030204" pitchFamily="34" charset="0"/>
                <a:ea typeface="Calibri" panose="020F0502020204030204" pitchFamily="34" charset="0"/>
                <a:cs typeface="B Nazanin" panose="00000400000000000000" pitchFamily="2" charset="-78"/>
              </a:rPr>
              <a:t>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موفق پس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IHCA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کوتاه بودن مدت احیا مرتبط است و زمان به صورت معناداری کوتاهتر از افرادی است که احیای موفق نداشته اند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۱۲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دقیقه در مقابل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دقیقه) از طرف دیگر در بیمارستان هایی که بیشترین زمان احیا را داشته اند میزان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زنده ماندن تا ترخیص بالاتر بوده است .این مطالب به اهمیت احیای بیمارانی که تلاشی برای احیای آنها صورت نمی گیرد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 do not </a:t>
            </a:r>
            <a:r>
              <a:rPr lang="en-US" sz="2800" kern="100" dirty="0" err="1">
                <a:effectLst/>
                <a:latin typeface="Calibri" panose="020F0502020204030204" pitchFamily="34" charset="0"/>
                <a:ea typeface="Calibri" panose="020F0502020204030204" pitchFamily="34" charset="0"/>
                <a:cs typeface="B Nazanin" panose="00000400000000000000" pitchFamily="2" charset="-78"/>
              </a:rPr>
              <a:t>resuscite</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وضعیت هایی که احیا بی فایده به نظر می رسد اشاره دارد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945053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1DD41-B2A0-D45D-68A1-0E33807CD2A9}"/>
              </a:ext>
            </a:extLst>
          </p:cNvPr>
          <p:cNvSpPr>
            <a:spLocks noGrp="1"/>
          </p:cNvSpPr>
          <p:nvPr>
            <p:ph type="title"/>
          </p:nvPr>
        </p:nvSpPr>
        <p:spPr>
          <a:xfrm>
            <a:off x="774982" y="0"/>
            <a:ext cx="10364451" cy="1596177"/>
          </a:xfrm>
        </p:spPr>
        <p:txBody>
          <a:bodyPr/>
          <a:lstStyle/>
          <a:p>
            <a:pPr algn="ctr"/>
            <a:r>
              <a:rPr lang="ar-SA" sz="3600" b="1" kern="100" dirty="0">
                <a:latin typeface="Calibri" panose="020F0502020204030204" pitchFamily="34" charset="0"/>
                <a:ea typeface="Calibri" panose="020F0502020204030204" pitchFamily="34" charset="0"/>
                <a:cs typeface="B Nazanin" panose="00000400000000000000" pitchFamily="2" charset="-78"/>
              </a:rPr>
              <a:t>کاردیوورژن - دفیبریلاسیون</a:t>
            </a:r>
            <a:br>
              <a:rPr lang="en-US" sz="3200" kern="1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08A80502-EBAC-79AC-DACE-E9488AB846A5}"/>
              </a:ext>
            </a:extLst>
          </p:cNvPr>
          <p:cNvSpPr>
            <a:spLocks noGrp="1"/>
          </p:cNvSpPr>
          <p:nvPr>
            <p:ph idx="1"/>
          </p:nvPr>
        </p:nvSpPr>
        <p:spPr>
          <a:xfrm>
            <a:off x="913775" y="1240971"/>
            <a:ext cx="10364452" cy="4550229"/>
          </a:xfrm>
        </p:spPr>
        <p:txBody>
          <a:bodyPr>
            <a:normAutofit fontScale="92500" lnSpcReduction="2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بازگرداندن سریع ریتم مرحله کلیدی در یک احیای موفق است .هنگامی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pulseless VT/VF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وجود دارد یا ریتم های فوق همراه با کاهش سطح هوشیاری می باشند تأخیر جایز نیست و دفیبریلاسیون باید بلافاصله اعمال شود. میزان شوک القایی باید </a:t>
            </a:r>
            <a:r>
              <a:rPr lang="en-US" sz="2800" kern="100" dirty="0">
                <a:effectLst/>
                <a:latin typeface="Calibri" panose="020F0502020204030204" pitchFamily="34" charset="0"/>
                <a:ea typeface="Calibri" panose="020F0502020204030204" pitchFamily="34" charset="0"/>
                <a:cs typeface="B Nazanin" panose="00000400000000000000" pitchFamily="2" charset="-78"/>
              </a:rPr>
              <a:t>j</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۳۶۰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توسط دستگاههای مونوفازیک و </a:t>
            </a:r>
            <a:r>
              <a:rPr lang="en-US" sz="2800" kern="100" dirty="0">
                <a:effectLst/>
                <a:latin typeface="Calibri" panose="020F0502020204030204" pitchFamily="34" charset="0"/>
                <a:ea typeface="Calibri" panose="020F0502020204030204" pitchFamily="34" charset="0"/>
                <a:cs typeface="B Nazanin" panose="00000400000000000000" pitchFamily="2" charset="-78"/>
              </a:rPr>
              <a:t>j</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۲۰۰ - ۱۲۰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توسط دستگاه های بای فازیک باشد. انرژی ناشی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AEDS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قابل برنامه ریزی بوده و متفاوت از دستگاه های فوق است. شکست در بازگرداندن یک ریتم توسط شوک اولیه نشانه پروگنوز ضعیف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گایدلاین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۲۰۱۰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توصیه می کند در صورتی که علی رغم انرژی شوک اول بازگشت ریتم اولیه رخ ندهد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باید ادامه داده شده و شوک دوم پس از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سیکل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اعمال گردد که جایگزین استراتژی اولیه مبنی بر اعمال سه شوک قبل از ادامه دادن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شده است. تلاش بر افزایش زمان سیر کولیشن با کامپرشن تا زمان بازگشت پالس میباشد.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9086104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B2AA2-DA25-ADD4-8617-18A78E95E87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153556A-9825-208A-57F0-D640C29493F8}"/>
              </a:ext>
            </a:extLst>
          </p:cNvPr>
          <p:cNvSpPr>
            <a:spLocks noGrp="1"/>
          </p:cNvSpPr>
          <p:nvPr>
            <p:ph idx="1"/>
          </p:nvPr>
        </p:nvSpPr>
        <p:spPr>
          <a:xfrm>
            <a:off x="995418" y="905686"/>
            <a:ext cx="10364452" cy="5405307"/>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اگر ایست قلبی پایدار بماند بیمار انتوبه شده و </a:t>
            </a:r>
            <a:r>
              <a:rPr lang="en-US" sz="2800" kern="100" dirty="0">
                <a:effectLst/>
                <a:latin typeface="Calibri" panose="020F0502020204030204" pitchFamily="34" charset="0"/>
                <a:ea typeface="Calibri" panose="020F0502020204030204" pitchFamily="34" charset="0"/>
                <a:cs typeface="B Nazanin" panose="00000400000000000000" pitchFamily="2" charset="-78"/>
              </a:rPr>
              <a:t>IV line </a:t>
            </a:r>
            <a:r>
              <a:rPr lang="fa-IR" sz="2800" kern="100" dirty="0">
                <a:effectLst/>
                <a:latin typeface="Calibri" panose="020F0502020204030204" pitchFamily="34" charset="0"/>
                <a:ea typeface="Calibri" panose="020F0502020204030204" pitchFamily="34" charset="0"/>
                <a:cs typeface="B Nazanin" panose="00000400000000000000" pitchFamily="2" charset="-78"/>
              </a:rPr>
              <a:t>تعبیه می گردد.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اپی نفرین تجویز شده و تلاش برای بازگرداندن ریتم با </a:t>
            </a:r>
            <a:r>
              <a:rPr lang="en-US" sz="2800" kern="100" dirty="0">
                <a:effectLst/>
                <a:latin typeface="Calibri" panose="020F0502020204030204" pitchFamily="34" charset="0"/>
                <a:ea typeface="Calibri" panose="020F0502020204030204" pitchFamily="34" charset="0"/>
                <a:cs typeface="B Nazanin" panose="00000400000000000000" pitchFamily="2" charset="-78"/>
              </a:rPr>
              <a:t>j</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۳۶۰ </a:t>
            </a:r>
            <a:r>
              <a:rPr lang="fa-IR" sz="2800" kern="100" dirty="0">
                <a:effectLst/>
                <a:latin typeface="Calibri" panose="020F0502020204030204" pitchFamily="34" charset="0"/>
                <a:ea typeface="Calibri" panose="020F0502020204030204" pitchFamily="34" charset="0"/>
                <a:cs typeface="Arial" panose="020B0604020202020204" pitchFamily="34" charset="0"/>
              </a:rPr>
              <a:t>–</a:t>
            </a:r>
            <a:r>
              <a:rPr lang="fa-IR" sz="2800" kern="100" dirty="0">
                <a:effectLst/>
                <a:latin typeface="Calibri" panose="020F0502020204030204" pitchFamily="34" charset="0"/>
                <a:ea typeface="Calibri" panose="020F0502020204030204" pitchFamily="34" charset="0"/>
                <a:cs typeface="B Nazanin" panose="00000400000000000000" pitchFamily="2" charset="-78"/>
              </a:rPr>
              <a:t> ۲۰۰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بر حسب نوع دستگاه شوک تکرار میگردد. اپی نفرین هر</a:t>
            </a:r>
            <a:r>
              <a:rPr lang="fa-IR" sz="2800" kern="100" dirty="0">
                <a:effectLst/>
                <a:latin typeface="Calibri" panose="020F0502020204030204" pitchFamily="34" charset="0"/>
                <a:ea typeface="Calibri" panose="020F0502020204030204" pitchFamily="34" charset="0"/>
                <a:cs typeface="B Nazanin" panose="00000400000000000000" pitchFamily="2" charset="-78"/>
              </a:rPr>
              <a:t>3 تا 5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دقیقه تکرار شده و در فواصل آن شوک اعمال میگردد.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اگرچه نتایج کوتاه مدت (مثل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تجویز دوز بالای اپی نفرین در مقایسه با دوز پایین آن متناقض است اما فواید طولانی مدت آشکاری اعم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Survival to hospital </a:t>
            </a:r>
            <a:r>
              <a:rPr lang="en-US" sz="2800" kern="100" dirty="0" err="1">
                <a:effectLst/>
                <a:latin typeface="Calibri" panose="020F0502020204030204" pitchFamily="34" charset="0"/>
                <a:ea typeface="Calibri" panose="020F0502020204030204" pitchFamily="34" charset="0"/>
                <a:cs typeface="B Nazanin" panose="00000400000000000000" pitchFamily="2" charset="-78"/>
              </a:rPr>
              <a:t>dischange</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دوزهای بالای اپی نفرین گزارش نشده است. در یک کارآزمایی کنترل شده با دارونما از بریتانیا بقای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روزه با اپی نفرین بهبود یافته بود  اما هیچ تفاوتی در پیامد عصبی وجود نداشت زیرا تعداد بیشتری از بیماران در گروه اپی نفرین دارای اختلالات عصبی بودند .از وازوپرسین به عنوان جایگزین مناسبی برای اپی نفرین نام برده شده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56248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69A85-0F65-08BB-3953-9A3866273422}"/>
              </a:ext>
            </a:extLst>
          </p:cNvPr>
          <p:cNvSpPr>
            <a:spLocks noGrp="1"/>
          </p:cNvSpPr>
          <p:nvPr>
            <p:ph type="title"/>
          </p:nvPr>
        </p:nvSpPr>
        <p:spPr/>
        <p:txBody>
          <a:bodyPr/>
          <a:lstStyle/>
          <a:p>
            <a:pPr algn="ctr"/>
            <a:r>
              <a:rPr lang="fa-IR" dirty="0"/>
              <a:t>تعریف</a:t>
            </a:r>
            <a:endParaRPr lang="en-US" dirty="0"/>
          </a:p>
        </p:txBody>
      </p:sp>
      <p:sp>
        <p:nvSpPr>
          <p:cNvPr id="3" name="Content Placeholder 2">
            <a:extLst>
              <a:ext uri="{FF2B5EF4-FFF2-40B4-BE49-F238E27FC236}">
                <a16:creationId xmlns:a16="http://schemas.microsoft.com/office/drawing/2014/main" id="{39F1FC16-F2CE-60F1-0B16-FF5C2CBFBAF0}"/>
              </a:ext>
            </a:extLst>
          </p:cNvPr>
          <p:cNvSpPr>
            <a:spLocks noGrp="1"/>
          </p:cNvSpPr>
          <p:nvPr>
            <p:ph idx="1"/>
          </p:nvPr>
        </p:nvSpPr>
        <p:spPr>
          <a:xfrm>
            <a:off x="783146" y="1716946"/>
            <a:ext cx="10364452" cy="4275640"/>
          </a:xfrm>
        </p:spPr>
        <p:txBody>
          <a:bodyPr>
            <a:normAutofit/>
          </a:bodyPr>
          <a:lstStyle/>
          <a:p>
            <a:pPr marR="0" indent="-457200" algn="justLow" rtl="1">
              <a:lnSpc>
                <a:spcPct val="115000"/>
              </a:lnSpc>
              <a:spcAft>
                <a:spcPts val="800"/>
              </a:spcAft>
              <a:buFont typeface="Wingdings" panose="05000000000000000000" pitchFamily="2" charset="2"/>
              <a:buChar char="q"/>
            </a:pPr>
            <a:r>
              <a:rPr lang="en-US" sz="2800" kern="100" dirty="0">
                <a:effectLst/>
                <a:latin typeface="Calibri" panose="020F0502020204030204" pitchFamily="34" charset="0"/>
                <a:ea typeface="Calibri" panose="020F0502020204030204" pitchFamily="34" charset="0"/>
                <a:cs typeface="B Nazanin" panose="00000400000000000000" pitchFamily="2" charset="-78"/>
              </a:rPr>
              <a:t>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یک طیف یکنواخت ناشی از یک تشخیص مسبب آن نیست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مرگ طبیعی ناشی از علل قلبی است که با از دست دادن ناگهانی هوشیاری در عرض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ساعت پس از شروع یک تغییر حاد در وضعیت قلبی عروقی ایجاد میشود از آنجایی که اغلب چنین اطلاعات دقیقی در دست ،نداریم تعاریف مختلف</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شامل تا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۲۴</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ساعت اخیر و مرگ در طول خواب است علاوه بر این حداقل نیمی از</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 بدون شاهد هستند که عدم قطعیت قابل توجهی را برای رویدادهای نهایی ایجاد می .کند بیماری قلبی موجود از قبل شناخته شده یا نشده باشد ولی زمان و نوع مرگ غیر منتظره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056017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6408C-D6EC-232D-7890-C05486ED09C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2E167FC-ECEE-7C85-A872-3B6C7B699382}"/>
              </a:ext>
            </a:extLst>
          </p:cNvPr>
          <p:cNvSpPr>
            <a:spLocks noGrp="1"/>
          </p:cNvSpPr>
          <p:nvPr>
            <p:ph idx="1"/>
          </p:nvPr>
        </p:nvSpPr>
        <p:spPr>
          <a:xfrm>
            <a:off x="913775" y="618517"/>
            <a:ext cx="10364452" cy="5172683"/>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همزمان باید به ونتیلاسیون برای اصلاح بیوشیمی خون بهبود اکسیژناسیون، بازگرداندن اسیدوز و بهبود عملکرد الکتروفیزیولوژیک برای بازگرداندن ریتم قلبی توجه نمود. اگرچه اکسیژناسیون کافی در درمان حاد اسیدوز متابولیک حیاتی است اما می توان در موارد لزوم از تجویز سدیم بیکربنات برای اصلاح اسیدوز بهره برد. در یک مطالعه کوچک بیمارانی که به صورت تصادفی به آنها بی کربنات سدیم داخل وریدی یا سالین طی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در صورت 7.1</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pH&lt;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بی کربنات</a:t>
            </a:r>
            <a:r>
              <a:rPr lang="fa-IR" sz="2800" kern="100" dirty="0">
                <a:effectLst/>
                <a:latin typeface="Calibri" panose="020F0502020204030204" pitchFamily="34" charset="0"/>
                <a:ea typeface="Calibri" panose="020F0502020204030204" pitchFamily="34" charset="0"/>
                <a:cs typeface="Calibri" panose="020F0502020204030204" pitchFamily="34" charset="0"/>
              </a:rPr>
              <a:t>&lt;</a:t>
            </a:r>
            <a:r>
              <a:rPr lang="fa-IR" sz="2800" kern="100" dirty="0">
                <a:effectLst/>
                <a:latin typeface="Calibri" panose="020F0502020204030204" pitchFamily="34" charset="0"/>
                <a:ea typeface="Calibri" panose="020F0502020204030204" pitchFamily="34" charset="0"/>
                <a:cs typeface="B Nazanin" panose="00000400000000000000" pitchFamily="2" charset="-78"/>
              </a:rPr>
              <a:t> 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میلی اکی والان در لیتر داده شد هیچ بهبودی در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بقای نورولوژیکی در طی ماه نداشتند. در شرایط خاصی مانند هیپرکالمی و مصرف بیش از حد دارو میتوان بیکربنات سدیم را در نظر داشت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6385924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E70D2-5DDA-B54D-0EE1-D5FF77B5CBE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B73FBE4-13FA-F6EE-4A6E-4C26163649DF}"/>
              </a:ext>
            </a:extLst>
          </p:cNvPr>
          <p:cNvSpPr>
            <a:spLocks noGrp="1"/>
          </p:cNvSpPr>
          <p:nvPr>
            <p:ph idx="1"/>
          </p:nvPr>
        </p:nvSpPr>
        <p:spPr>
          <a:xfrm>
            <a:off x="913775" y="618517"/>
            <a:ext cx="10364452" cy="5172683"/>
          </a:xfrm>
        </p:spPr>
        <p:txBody>
          <a:bodyPr>
            <a:normAutofit/>
          </a:bodyPr>
          <a:lstStyle/>
          <a:p>
            <a:pPr marL="0" marR="0" algn="justLow" rtl="1">
              <a:lnSpc>
                <a:spcPct val="115000"/>
              </a:lnSpc>
              <a:spcAft>
                <a:spcPts val="800"/>
              </a:spcAft>
              <a:buNone/>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فارماکوتراپی</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برای بیمارانی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راجعه یا پایدار علی رغم شوک پس از دریافت اپی نفرین دارند تجویز داخل وریدی داروهای آنتی آریتمیک جهت پایدار نمودن ریتم توصیه شده است. براساس یک مطالعه کـه هدف اولیه آن میزان زنده رسیدن تا بیمارستان بود، آمیودارون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IV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عنوان انتخاب اولیه و ارجح درمانی مطرح شد. دوز اولیه به صورت بولوس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میلی گرم  و پس از آن دوز نگهدارنده در عرض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۱۸</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ساعت یا حتی برای چند روز( درصورت  لزوم) براساس میزان پاسخ توصیه شده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291365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D891B-1DFA-52C2-FA17-3E79463C54B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2A8C970-799F-9303-DFE1-980D17BA2E66}"/>
              </a:ext>
            </a:extLst>
          </p:cNvPr>
          <p:cNvSpPr>
            <a:spLocks noGrp="1"/>
          </p:cNvSpPr>
          <p:nvPr>
            <p:ph idx="1"/>
          </p:nvPr>
        </p:nvSpPr>
        <p:spPr>
          <a:xfrm>
            <a:off x="913775" y="408215"/>
            <a:ext cx="10364452" cy="5382986"/>
          </a:xfrm>
        </p:spPr>
        <p:txBody>
          <a:bodyPr>
            <a:normAutofit fontScale="92500"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لیدوکائین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۶۰-۱۰۰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میلی گرم) میتواند به صورت بولوس داخل وریدی در بیمارانی که تجویز آمیودارون ناموفق بوده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acute MI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شروع کننده ایست قلبی آنها بوده تجویز شده و هر دو دقیقه تکرار شود. پروکائینامید به ندرت مورد استفاده قرار میگیرد اما باید برای آریتمی های مقاوم با همودینامیک پایدار مدنظر قرار گیرد. در یک مطالعه اخیر تفاوتی بین آمیودارون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۱۵۰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میلی گرم یا لیدوکائین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۶۰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میلی گرم در مقایسه با پلاسبو از جهت عواقب بالینی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survival to discharge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وضعیتهای نورولوژیک مشاهده نشد اما میزان زنده ماندن تا بیمارستان بیمار واضحا با هر دو دارو نسبت به پلاسبو بهتر بود. علاوه بر این در زیرگروهی از بیماران که شاهد هنگام ایست قلبی حضور داشتند </a:t>
            </a:r>
            <a:r>
              <a:rPr lang="en-US" sz="2800" kern="100" dirty="0">
                <a:effectLst/>
                <a:latin typeface="Calibri" panose="020F0502020204030204" pitchFamily="34" charset="0"/>
                <a:ea typeface="Calibri" panose="020F0502020204030204" pitchFamily="34" charset="0"/>
                <a:cs typeface="B Nazanin" panose="00000400000000000000" pitchFamily="2" charset="-78"/>
              </a:rPr>
              <a:t>(bystander-witnessed arrest)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میزان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survival to discharge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نیز با هر دو دارو بهبود یافت هر چند که هیچ یک از داروها بر دیگری برتری نداشت. در کارآزمایی کنترل شده با پلاسبو دیگری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Resuscitation Outcomes Consortium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تزریق داخل وریدی و داخل استخوانی آمیودارون و لیدوکائین را مقایسه کرد و دریافت که تنها تزریق داخل وریدی نتایج آریتمی ها را بهبود میبخشد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872206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E935B-C864-F463-A6DB-74B46774121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B7043EA-CDDF-B127-20F2-7A2D43FE551A}"/>
              </a:ext>
            </a:extLst>
          </p:cNvPr>
          <p:cNvSpPr>
            <a:spLocks noGrp="1"/>
          </p:cNvSpPr>
          <p:nvPr>
            <p:ph idx="1"/>
          </p:nvPr>
        </p:nvSpPr>
        <p:spPr>
          <a:xfrm>
            <a:off x="913775" y="726621"/>
            <a:ext cx="10364452" cy="5064579"/>
          </a:xfrm>
        </p:spPr>
        <p:txBody>
          <a:bodyPr>
            <a:normAutofit fontScale="925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برای بیمارانی که هیپر کالمی حاد آغازگر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پایدار بوده و یا مبتلا به هیپوکلسمی می باشند یا با داروهای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Ca entry-blocking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مسموم شده اند کلسیم گلوکونات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می تواند مفید واقع شود. کلسیم نباید به صورت روتين حين احیا استفاده شود حتی اگر حين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سطوح کلسیم یونیزه پایین باشد.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گروهی از پلی مورفیک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 مقاوم ،تورساد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و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مونومورفیک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a:t>
            </a:r>
            <a:r>
              <a:rPr lang="ar-SA" sz="2800" kern="100" dirty="0">
                <a:effectLst/>
                <a:latin typeface="Calibri" panose="020F0502020204030204" pitchFamily="34" charset="0"/>
                <a:ea typeface="Calibri" panose="020F0502020204030204" pitchFamily="34" charset="0"/>
                <a:cs typeface="B Nazanin" panose="00000400000000000000" pitchFamily="2" charset="-78"/>
              </a:rPr>
              <a:t>های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rapid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فلاتر بطنی( ریت بالای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۲۶۰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 دقیقه)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مقاوم ممکن است به بتا بلاکر یا منیزیوم سولفات داخل وریدی پاسخ دهند.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برای بیماران با آریتمی های بطنی حاد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storm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مرتبط با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LQTS</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منیزیوم سولفات تزریقی اغلب بعنوان یک داروی آنتی آریتمیک مؤثر می باشد حتی اگر اثری بر طول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QT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نداشته باشد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839597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DDACB-4E99-877D-D297-046B960D564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004CA5E-5CC1-069C-64AB-E473CBBFAE5C}"/>
              </a:ext>
            </a:extLst>
          </p:cNvPr>
          <p:cNvSpPr>
            <a:spLocks noGrp="1"/>
          </p:cNvSpPr>
          <p:nvPr>
            <p:ph idx="1"/>
          </p:nvPr>
        </p:nvSpPr>
        <p:spPr>
          <a:xfrm>
            <a:off x="913775" y="1077687"/>
            <a:ext cx="10364452" cy="4713514"/>
          </a:xfrm>
        </p:spPr>
        <p:txBody>
          <a:bodyPr/>
          <a:lstStyle/>
          <a:p>
            <a:pPr marL="0" marR="0" algn="justLow" rtl="1">
              <a:lnSpc>
                <a:spcPct val="115000"/>
              </a:lnSpc>
              <a:spcAft>
                <a:spcPts val="800"/>
              </a:spcAft>
              <a:buNone/>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ایست قلبی ناشی از برادی آریتمی، آسیستول و</a:t>
            </a:r>
            <a:r>
              <a:rPr lang="en-US" sz="2800" b="1" kern="100" dirty="0">
                <a:effectLst/>
                <a:latin typeface="Calibri" panose="020F0502020204030204" pitchFamily="34" charset="0"/>
                <a:ea typeface="Calibri" panose="020F0502020204030204" pitchFamily="34" charset="0"/>
                <a:cs typeface="B Nazanin" panose="00000400000000000000" pitchFamily="2" charset="-78"/>
              </a:rPr>
              <a:t> PEA</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نحوه برخورد با برادی ،آریتمی آسیستول 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PEA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بیماران مبتلا به حوادث تاکی آریتمیک متفاوت است. در این نوع از ایست قلبی تلاش ها باید به پایدار نمودن وضعیت قلبی - تنفسی (شامل ادامه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انتوباسیون و تعبیه لاین وریدی) قطعی نمودن تشخیص ریتم و تلاش برای رسیدن به ریتم خودبـه خـودی پایدار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pacing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قلب معطوف گردند.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187726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3857C-9BDC-FFC4-BD12-CCD9DC2999D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E558A51-DDA3-4B59-480C-A174A1D8F8C1}"/>
              </a:ext>
            </a:extLst>
          </p:cNvPr>
          <p:cNvSpPr>
            <a:spLocks noGrp="1"/>
          </p:cNvSpPr>
          <p:nvPr>
            <p:ph idx="1"/>
          </p:nvPr>
        </p:nvSpPr>
        <p:spPr>
          <a:xfrm>
            <a:off x="913775" y="742951"/>
            <a:ext cx="10364452" cy="5048250"/>
          </a:xfrm>
        </p:spPr>
        <p:txBody>
          <a:bodyPr>
            <a:normAutofit fontScale="92500"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دلایل احتمالی بازگشت پذیر مانند هیپوولمی هیپوکسی تامپوناد ،قلبی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Tension pneumothorax</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اسیدوز پایدار، </a:t>
            </a:r>
            <a:r>
              <a:rPr lang="en-US" sz="2800" kern="100" dirty="0">
                <a:effectLst/>
                <a:latin typeface="Calibri" panose="020F0502020204030204" pitchFamily="34" charset="0"/>
                <a:ea typeface="Calibri" panose="020F0502020204030204" pitchFamily="34" charset="0"/>
                <a:cs typeface="B Nazanin" panose="00000400000000000000" pitchFamily="2" charset="-78"/>
              </a:rPr>
              <a:t>overdose </a:t>
            </a:r>
            <a:r>
              <a:rPr lang="en-US" sz="2800" kern="100" dirty="0">
                <a:effectLst/>
                <a:latin typeface="B Nazanin" panose="00000400000000000000" pitchFamily="2" charset="-78"/>
                <a:ea typeface="Calibri" panose="020F0502020204030204" pitchFamily="34" charset="0"/>
                <a:cs typeface="Arial" panose="020B0604020202020204" pitchFamily="34" charset="0"/>
              </a:rPr>
              <a:t> </a:t>
            </a:r>
            <a:r>
              <a:rPr lang="ar-SA" sz="2800" kern="100" dirty="0">
                <a:effectLst/>
                <a:latin typeface="B Nazanin" panose="00000400000000000000" pitchFamily="2" charset="-78"/>
                <a:ea typeface="Calibri" panose="020F0502020204030204" pitchFamily="34" charset="0"/>
                <a:cs typeface="Arial" panose="020B0604020202020204" pitchFamily="34" charset="0"/>
              </a:rPr>
              <a:t>دارویی هیپوترمی و هیپرکالمی باید تشخیص داده شده و درمان گردند. اپی نفرین به صورت شایع برای بازگرداندن فعالیت الکتریکی و افزایش ریت برادی کاردی استفاده میشود اما موفقیت اپی نفرین همانند ایزوپرترونول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IV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با دوز </a:t>
            </a:r>
            <a:r>
              <a:rPr lang="en-US" sz="2800" kern="100" dirty="0">
                <a:effectLst/>
                <a:latin typeface="Calibri" panose="020F0502020204030204" pitchFamily="34" charset="0"/>
                <a:ea typeface="Calibri" panose="020F0502020204030204" pitchFamily="34" charset="0"/>
                <a:cs typeface="B Nazanin" panose="00000400000000000000" pitchFamily="2" charset="-78"/>
              </a:rPr>
              <a:t>15-20</a:t>
            </a:r>
            <a:r>
              <a:rPr lang="fa-IR" sz="2800" kern="100" dirty="0">
                <a:effectLst/>
                <a:latin typeface="Calibri" panose="020F0502020204030204" pitchFamily="34" charset="0"/>
                <a:ea typeface="Calibri" panose="020F0502020204030204" pitchFamily="34" charset="0"/>
                <a:cs typeface="B Nazanin" panose="00000400000000000000" pitchFamily="2" charset="-78"/>
              </a:rPr>
              <a:t> میکروگرم در دقیقه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محدود است. در صورت عدم وجود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IV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لاین میتوان اپی نفرین را با دز </a:t>
            </a:r>
            <a:r>
              <a:rPr lang="fa-IR" sz="2800" kern="100" dirty="0">
                <a:effectLst/>
                <a:latin typeface="Calibri" panose="020F0502020204030204" pitchFamily="34" charset="0"/>
                <a:ea typeface="Calibri" panose="020F0502020204030204" pitchFamily="34" charset="0"/>
                <a:cs typeface="B Nazanin" panose="00000400000000000000" pitchFamily="2" charset="-78"/>
              </a:rPr>
              <a:t>1</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میلی گرم (ده میلی لیتر در محلول یک در ده هزار) به صورت اینترامیوکاردیال یا داخل استخوانی تزریق نمود اما در روش اول خطر پارگی میوکارد یا کرونر وجود دارد. اگر مسیر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IV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IO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وجود ندارد می توان میتوان اپی نفرین را به صورت اندو تراکئال تجویز کرد. ارزش استفاده ازدوزهای بالای اپی نفرین همانند موارد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مقاوم نامشخص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آتروپین دیگر ارزشی برای موارد آسیستول 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PEA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ندارد هرچند می تواند در مواردی از برادی کاردی مؤثر واقع شود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167178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CBB0E-7828-F633-13DB-18B3B036290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139AFFA-C23D-1C83-D752-28930B1B6EB0}"/>
              </a:ext>
            </a:extLst>
          </p:cNvPr>
          <p:cNvSpPr>
            <a:spLocks noGrp="1"/>
          </p:cNvSpPr>
          <p:nvPr>
            <p:ph idx="1"/>
          </p:nvPr>
        </p:nvSpPr>
        <p:spPr>
          <a:xfrm>
            <a:off x="913775" y="618517"/>
            <a:ext cx="10364452" cy="5172683"/>
          </a:xfrm>
        </p:spPr>
        <p:txBody>
          <a:bodyPr>
            <a:normAutofit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درگذشته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pacing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قلب در موارد برادی کاردی یا آسیستول با توجه به عدم وجود پرسنل آموزش دیده در تعبیه پیس به صورت محدود به کار برده میشد اما با توجه به گسترش امکانات امروزی و امکان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external pacing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نقش آن باید مجدداً مورد ارزیابی قرار گیرد متأسفانه تا به امروز هیچ مزیت واضحی برای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pacing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از راه پوست ایجاد نشده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عملیات احیا در خانمهای باردار مستلزم توجه به تأثیر رحم بر عملیات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میباشد این بیماران باید در وضعیت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left lateral decubitus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قرار گیرند تا رحم به سمت چپ جابه جا شود و فشار از روی سیستم آئورتو کاوال برداشته شود استفاده از دفیبریلاسیون استاندارد خطری برای جنین ندارد و استفاده از داروهای آنتی آریتمیک</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(AAD)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حين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CPR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عموماً ایمن میباشد اگرچه استفاده طولانی مدت از آمیودارون با نگرانی هایی راجع به توکسیسیتی بر اندام جنین همراه است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69318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1F873-32CA-5563-A164-B14BA0A9D67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13EB700-06B7-CE04-1B60-78029CCEDDAC}"/>
              </a:ext>
            </a:extLst>
          </p:cNvPr>
          <p:cNvSpPr>
            <a:spLocks noGrp="1"/>
          </p:cNvSpPr>
          <p:nvPr>
            <p:ph idx="1"/>
          </p:nvPr>
        </p:nvSpPr>
        <p:spPr>
          <a:xfrm>
            <a:off x="913775" y="391887"/>
            <a:ext cx="10364452" cy="5399314"/>
          </a:xfrm>
        </p:spPr>
        <p:txBody>
          <a:bodyPr>
            <a:normAutofit/>
          </a:bodyPr>
          <a:lstStyle/>
          <a:p>
            <a:pPr marL="0" marR="0" algn="justLow" rtl="1">
              <a:lnSpc>
                <a:spcPct val="115000"/>
              </a:lnSpc>
              <a:spcAft>
                <a:spcPts val="800"/>
              </a:spcAft>
              <a:buNone/>
            </a:pPr>
            <a:r>
              <a:rPr lang="ar-SA" sz="2800" b="1" kern="100" dirty="0">
                <a:effectLst/>
                <a:latin typeface="Calibri" panose="020F0502020204030204" pitchFamily="34" charset="0"/>
                <a:ea typeface="Calibri" panose="020F0502020204030204" pitchFamily="34" charset="0"/>
                <a:cs typeface="B Nazanin" panose="00000400000000000000" pitchFamily="2" charset="-78"/>
              </a:rPr>
              <a:t>پایدارسازی ریتم پس از بازگشت خودبه خودی سیر کولیشن</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اگر پس از بازگشت ریتم سینوسی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frequent PVCS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a:t>
            </a:r>
            <a:r>
              <a:rPr lang="en-US" sz="2800" kern="100" dirty="0">
                <a:effectLst/>
                <a:latin typeface="Calibri" panose="020F0502020204030204" pitchFamily="34" charset="0"/>
                <a:ea typeface="Calibri" panose="020F0502020204030204" pitchFamily="34" charset="0"/>
                <a:cs typeface="B Nazanin" panose="00000400000000000000" pitchFamily="2" charset="-78"/>
              </a:rPr>
              <a:t>non sustained VT</a:t>
            </a:r>
            <a:r>
              <a:rPr lang="fa-IR" sz="2800" kern="100" dirty="0">
                <a:effectLst/>
                <a:latin typeface="Calibri" panose="020F0502020204030204" pitchFamily="34" charset="0"/>
                <a:ea typeface="Calibri" panose="020F0502020204030204" pitchFamily="34" charset="0"/>
                <a:cs typeface="B Nazanin" panose="00000400000000000000" pitchFamily="2" charset="-78"/>
              </a:rPr>
              <a:t> وجود دتشته باشد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میتوان از انفوزیون</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AAD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استفاده کرد آمیودارون تزریقی داروی ارجح است اما لیدوکائین به عنوان یک انتخاب درمانی در موارد حوادث حاد ایسکمیک مطرح است و پروکائینامید تزریقی اگر موارد فوق با شکست مواجه شود باید مدنظر قرار گیرد. گاهی از انفوزیون مداوم پروپرانولول یا اسمولول در کنار منیزیوم سولفات خصوصاً در موارد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پلی مرفیک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VT storm </a:t>
            </a:r>
            <a:r>
              <a:rPr lang="ar-SA" sz="2800" kern="100" dirty="0">
                <a:effectLst/>
                <a:latin typeface="Calibri" panose="020F0502020204030204" pitchFamily="34" charset="0"/>
                <a:ea typeface="Calibri" panose="020F0502020204030204" pitchFamily="34" charset="0"/>
                <a:cs typeface="B Nazanin" panose="00000400000000000000" pitchFamily="2" charset="-78"/>
              </a:rPr>
              <a:t>که به آمیودارون پاسخ نمی دهند استفاده می.شود. از کاته کولامین ها حين احیا نه تنها برای رسیدن به پایداری بهتر ریتم تبدیل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Fine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Coarse VF </a:t>
            </a:r>
            <a:r>
              <a:rPr lang="ar-SA" sz="2800" kern="100" dirty="0">
                <a:effectLst/>
                <a:latin typeface="Calibri" panose="020F0502020204030204" pitchFamily="34" charset="0"/>
                <a:ea typeface="Calibri" panose="020F0502020204030204" pitchFamily="34" charset="0"/>
                <a:cs typeface="B Nazanin" panose="00000400000000000000" pitchFamily="2" charset="-78"/>
              </a:rPr>
              <a:t>یا افزایش قدرت انقباضی حین برادی کاردی بلکه به علت خواص اینوتروپیک و اثر بر عروق محیطی کمک گرفته می شود.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875811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6B7EF-4ECC-F7CD-CBEE-E8389F041A6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FF0B58A-26D5-3C15-021D-491C9CBA6F80}"/>
              </a:ext>
            </a:extLst>
          </p:cNvPr>
          <p:cNvSpPr>
            <a:spLocks noGrp="1"/>
          </p:cNvSpPr>
          <p:nvPr>
            <p:ph idx="1"/>
          </p:nvPr>
        </p:nvSpPr>
        <p:spPr>
          <a:xfrm>
            <a:off x="913775" y="334737"/>
            <a:ext cx="10364452" cy="5456464"/>
          </a:xfrm>
        </p:spPr>
        <p:txBody>
          <a:bodyPr>
            <a:normAutofit lnSpcReduction="10000"/>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اپی نفرین با توجه به افزایش قدرت انقباض میوکارد افزایش فشار پرفیوژن تبدیل احتمالی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electromechanical dissociation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به </a:t>
            </a:r>
            <a:r>
              <a:rPr lang="en-US" sz="2800" kern="100" dirty="0">
                <a:effectLst/>
                <a:latin typeface="Calibri" panose="020F0502020204030204" pitchFamily="34" charset="0"/>
                <a:ea typeface="Calibri" panose="020F0502020204030204" pitchFamily="34" charset="0"/>
                <a:cs typeface="B Nazanin" panose="00000400000000000000" pitchFamily="2" charset="-78"/>
              </a:rPr>
              <a:t>electromechanical coupling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و افزایش شانس دفیبریلاسیون موفق انتخاب اول است با توجه به اثرات نوراپی نفرین روی کلیه و عروق مزانتر نوراپی نفرین علی رغم فعالیت ،اینوتروپی، کمتر مورد استفاده قرار میگیرد. اگر اثر کرونوتروپیک اپی نفرین کافی نباشد می توان از دوپامین یا دوبوتامین به جای نوراپی نفرین بهره برد.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ایزوپرترنول میتواند در درمان برادی کاردی اولیه یا پس از دفیبریلاسیون هنگامی که هدف اولیه کنترل</a:t>
            </a:r>
            <a:r>
              <a:rPr lang="en-US" sz="2800" kern="100" dirty="0">
                <a:effectLst/>
                <a:latin typeface="Calibri" panose="020F0502020204030204" pitchFamily="34" charset="0"/>
                <a:ea typeface="Calibri" panose="020F0502020204030204" pitchFamily="34" charset="0"/>
                <a:cs typeface="B Nazanin" panose="00000400000000000000" pitchFamily="2" charset="-78"/>
              </a:rPr>
              <a:t> HR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است استفاده کرد. گاهی کلسیم کلرید در بیمارانی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PEA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پایدار دارند پس از تجویز کاته کولامین به کار می رود اما اثر آن نامشخص است تحریک رسپتورهای آلفا آدرنرژیک( با اپی نفرین و دوز بالای  دوپامین )با افزایش فشار دیاستولی آئورت بواسطه وازوکنستریکشن محیطی و افزایش فلوی مغز و میوکارد مورد تاکید مجدد قرار گرفته است.ُ</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306758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1574D-6D66-440C-D651-6E7DAC5BF9B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D9E04CE-5706-0375-02CB-8854135CEAF7}"/>
              </a:ext>
            </a:extLst>
          </p:cNvPr>
          <p:cNvPicPr>
            <a:picLocks noGrp="1" noChangeAspect="1"/>
          </p:cNvPicPr>
          <p:nvPr>
            <p:ph idx="1"/>
          </p:nvPr>
        </p:nvPicPr>
        <p:blipFill>
          <a:blip r:embed="rId2"/>
          <a:stretch>
            <a:fillRect/>
          </a:stretch>
        </p:blipFill>
        <p:spPr>
          <a:xfrm>
            <a:off x="1012371" y="277586"/>
            <a:ext cx="9895115" cy="6229349"/>
          </a:xfrm>
          <a:prstGeom prst="rect">
            <a:avLst/>
          </a:prstGeom>
        </p:spPr>
      </p:pic>
    </p:spTree>
    <p:extLst>
      <p:ext uri="{BB962C8B-B14F-4D97-AF65-F5344CB8AC3E}">
        <p14:creationId xmlns:p14="http://schemas.microsoft.com/office/powerpoint/2010/main" val="3887929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399D6-A4C9-F97C-0501-7F9E379A391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A7A7D28-45DC-3854-046C-EF7EE3AC20EA}"/>
              </a:ext>
            </a:extLst>
          </p:cNvPr>
          <p:cNvSpPr>
            <a:spLocks noGrp="1"/>
          </p:cNvSpPr>
          <p:nvPr>
            <p:ph idx="1"/>
          </p:nvPr>
        </p:nvSpPr>
        <p:spPr>
          <a:xfrm>
            <a:off x="913775" y="710293"/>
            <a:ext cx="10364452" cy="5080907"/>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چهار مرحله زمانبندی شده مرگ ناگهانی قلبی شامل موارد زیر است:</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1.مرحله پیش درآمد (</a:t>
            </a:r>
            <a:r>
              <a:rPr lang="en-US" sz="2800" kern="100" dirty="0">
                <a:effectLst/>
                <a:latin typeface="Calibri" panose="020F0502020204030204" pitchFamily="34" charset="0"/>
                <a:ea typeface="Calibri" panose="020F0502020204030204" pitchFamily="34" charset="0"/>
                <a:cs typeface="B Nazanin" panose="00000400000000000000" pitchFamily="2" charset="-78"/>
              </a:rPr>
              <a:t>prodromes</a:t>
            </a:r>
            <a:r>
              <a:rPr lang="fa-IR" sz="2800" kern="100" dirty="0">
                <a:effectLst/>
                <a:latin typeface="Calibri" panose="020F0502020204030204" pitchFamily="34" charset="0"/>
                <a:ea typeface="Calibri" panose="020F0502020204030204" pitchFamily="34" charset="0"/>
                <a:cs typeface="B Nazanin" panose="00000400000000000000" pitchFamily="2" charset="-78"/>
              </a:rPr>
              <a:t>)  2.</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شروع 3. ارسـت قلبی و </a:t>
            </a:r>
            <a:r>
              <a:rPr lang="fa-IR" sz="2800" kern="100" dirty="0">
                <a:effectLst/>
                <a:latin typeface="Calibri" panose="020F0502020204030204" pitchFamily="34" charset="0"/>
                <a:ea typeface="Calibri" panose="020F0502020204030204" pitchFamily="34" charset="0"/>
                <a:cs typeface="B Nazanin" panose="00000400000000000000" pitchFamily="2" charset="-78"/>
              </a:rPr>
              <a:t>4.</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مـرگ بیولوژیک</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از آن جایی که علت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SCD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اختلال ناگهانی در عملکرد قلبی عروقی است و با قطع جریان خون مغزی باعث از دست رفتن هوشیاری می،شود هر تعریفی باید فاصله ی مختصر بین شروع مکانیسمی که مستقیماً منجر به ارست قلبی میشود و از دست رفتن جریان خون متعاقب آن را شامل شود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تعریف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ساعت به طور اولیه نشان دهنده ی مدت زمان واقعه ی انتهایی </a:t>
            </a:r>
            <a:r>
              <a:rPr lang="en-US" sz="2800" kern="100" dirty="0">
                <a:effectLst/>
                <a:latin typeface="Calibri" panose="020F0502020204030204" pitchFamily="34" charset="0"/>
                <a:ea typeface="Calibri" panose="020F0502020204030204" pitchFamily="34" charset="0"/>
                <a:cs typeface="B Nazanin" panose="00000400000000000000" pitchFamily="2" charset="-78"/>
              </a:rPr>
              <a:t>(terminal event)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است که به صورت فاصله ی بین شروع علایم نشان دهنده ی اختلال پاتوفیزیولوژیک منجر به ارست قلبی و شروع خود ارست قلبی تعریف می.شود فاصله ی بین قطع ناگهانی جریان خون مغزی و از دست رفتن هوشیاری میتواند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ثانیه یا کمتر باشد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8217345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2C87D-B63B-7F53-89A5-71C647D751F6}"/>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847B59D7-3272-CD23-E076-9C3B9039CD1F}"/>
              </a:ext>
            </a:extLst>
          </p:cNvPr>
          <p:cNvPicPr>
            <a:picLocks noGrp="1" noChangeAspect="1"/>
          </p:cNvPicPr>
          <p:nvPr>
            <p:ph idx="1"/>
          </p:nvPr>
        </p:nvPicPr>
        <p:blipFill>
          <a:blip r:embed="rId2"/>
          <a:stretch>
            <a:fillRect/>
          </a:stretch>
        </p:blipFill>
        <p:spPr>
          <a:xfrm>
            <a:off x="1379764" y="179615"/>
            <a:ext cx="8890907" cy="6253842"/>
          </a:xfrm>
          <a:prstGeom prst="rect">
            <a:avLst/>
          </a:prstGeom>
        </p:spPr>
      </p:pic>
    </p:spTree>
    <p:extLst>
      <p:ext uri="{BB962C8B-B14F-4D97-AF65-F5344CB8AC3E}">
        <p14:creationId xmlns:p14="http://schemas.microsoft.com/office/powerpoint/2010/main" val="392624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54C2-3B4E-0A02-6C0A-8319B06E9812}"/>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3A0F3F3A-6E13-4B68-9183-17DB27904E95}"/>
              </a:ext>
            </a:extLst>
          </p:cNvPr>
          <p:cNvPicPr>
            <a:picLocks noGrp="1" noChangeAspect="1"/>
          </p:cNvPicPr>
          <p:nvPr>
            <p:ph idx="1"/>
          </p:nvPr>
        </p:nvPicPr>
        <p:blipFill>
          <a:blip r:embed="rId2"/>
          <a:stretch>
            <a:fillRect/>
          </a:stretch>
        </p:blipFill>
        <p:spPr>
          <a:xfrm>
            <a:off x="987879" y="416379"/>
            <a:ext cx="9903278" cy="6025242"/>
          </a:xfrm>
          <a:prstGeom prst="rect">
            <a:avLst/>
          </a:prstGeom>
        </p:spPr>
      </p:pic>
    </p:spTree>
    <p:extLst>
      <p:ext uri="{BB962C8B-B14F-4D97-AF65-F5344CB8AC3E}">
        <p14:creationId xmlns:p14="http://schemas.microsoft.com/office/powerpoint/2010/main" val="4164888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84691-23E1-F917-0AB2-FC30A63E46A0}"/>
              </a:ext>
            </a:extLst>
          </p:cNvPr>
          <p:cNvSpPr>
            <a:spLocks noGrp="1"/>
          </p:cNvSpPr>
          <p:nvPr>
            <p:ph type="title"/>
          </p:nvPr>
        </p:nvSpPr>
        <p:spPr/>
        <p:txBody>
          <a:bodyPr/>
          <a:lstStyle/>
          <a:p>
            <a:r>
              <a:rPr lang="en-US" dirty="0" err="1"/>
              <a:t>Cpr</a:t>
            </a:r>
            <a:r>
              <a:rPr lang="en-US" dirty="0"/>
              <a:t> in pregnancy</a:t>
            </a:r>
          </a:p>
        </p:txBody>
      </p:sp>
      <p:pic>
        <p:nvPicPr>
          <p:cNvPr id="5" name="Content Placeholder 4">
            <a:extLst>
              <a:ext uri="{FF2B5EF4-FFF2-40B4-BE49-F238E27FC236}">
                <a16:creationId xmlns:a16="http://schemas.microsoft.com/office/drawing/2014/main" id="{7211D163-A723-1FF4-182F-EBEE03B339E6}"/>
              </a:ext>
            </a:extLst>
          </p:cNvPr>
          <p:cNvPicPr>
            <a:picLocks noGrp="1" noChangeAspect="1"/>
          </p:cNvPicPr>
          <p:nvPr>
            <p:ph idx="1"/>
          </p:nvPr>
        </p:nvPicPr>
        <p:blipFill>
          <a:blip r:embed="rId2"/>
          <a:stretch>
            <a:fillRect/>
          </a:stretch>
        </p:blipFill>
        <p:spPr>
          <a:xfrm>
            <a:off x="1730829" y="1877787"/>
            <a:ext cx="8915399" cy="3913414"/>
          </a:xfrm>
          <a:prstGeom prst="rect">
            <a:avLst/>
          </a:prstGeom>
        </p:spPr>
      </p:pic>
    </p:spTree>
    <p:extLst>
      <p:ext uri="{BB962C8B-B14F-4D97-AF65-F5344CB8AC3E}">
        <p14:creationId xmlns:p14="http://schemas.microsoft.com/office/powerpoint/2010/main" val="4102294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E3B16-186B-AB64-5E85-DFBE07764EE3}"/>
              </a:ext>
            </a:extLst>
          </p:cNvPr>
          <p:cNvSpPr>
            <a:spLocks noGrp="1"/>
          </p:cNvSpPr>
          <p:nvPr>
            <p:ph type="title"/>
          </p:nvPr>
        </p:nvSpPr>
        <p:spPr/>
        <p:txBody>
          <a:bodyPr/>
          <a:lstStyle/>
          <a:p>
            <a:endParaRPr lang="en-US"/>
          </a:p>
        </p:txBody>
      </p:sp>
      <p:pic>
        <p:nvPicPr>
          <p:cNvPr id="9" name="Content Placeholder 8">
            <a:extLst>
              <a:ext uri="{FF2B5EF4-FFF2-40B4-BE49-F238E27FC236}">
                <a16:creationId xmlns:a16="http://schemas.microsoft.com/office/drawing/2014/main" id="{F9E72710-D5C6-02E5-AFDF-06D689CE1E4E}"/>
              </a:ext>
            </a:extLst>
          </p:cNvPr>
          <p:cNvPicPr>
            <a:picLocks noGrp="1" noChangeAspect="1"/>
          </p:cNvPicPr>
          <p:nvPr>
            <p:ph idx="1"/>
          </p:nvPr>
        </p:nvPicPr>
        <p:blipFill>
          <a:blip r:embed="rId2"/>
          <a:stretch>
            <a:fillRect/>
          </a:stretch>
        </p:blipFill>
        <p:spPr>
          <a:xfrm>
            <a:off x="2188029" y="514350"/>
            <a:ext cx="7943849" cy="5894613"/>
          </a:xfrm>
          <a:prstGeom prst="rect">
            <a:avLst/>
          </a:prstGeom>
        </p:spPr>
      </p:pic>
    </p:spTree>
    <p:extLst>
      <p:ext uri="{BB962C8B-B14F-4D97-AF65-F5344CB8AC3E}">
        <p14:creationId xmlns:p14="http://schemas.microsoft.com/office/powerpoint/2010/main" val="6985580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7AD65-3045-B23F-9215-6E2C769CF1E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EDDA1320-BE4F-6BC9-A770-6865A46B4514}"/>
              </a:ext>
            </a:extLst>
          </p:cNvPr>
          <p:cNvPicPr>
            <a:picLocks noGrp="1" noChangeAspect="1"/>
          </p:cNvPicPr>
          <p:nvPr>
            <p:ph idx="1"/>
          </p:nvPr>
        </p:nvPicPr>
        <p:blipFill>
          <a:blip r:embed="rId2"/>
          <a:stretch>
            <a:fillRect/>
          </a:stretch>
        </p:blipFill>
        <p:spPr>
          <a:xfrm>
            <a:off x="1404257" y="885927"/>
            <a:ext cx="9364436" cy="5237287"/>
          </a:xfrm>
          <a:prstGeom prst="rect">
            <a:avLst/>
          </a:prstGeom>
        </p:spPr>
      </p:pic>
    </p:spTree>
    <p:extLst>
      <p:ext uri="{BB962C8B-B14F-4D97-AF65-F5344CB8AC3E}">
        <p14:creationId xmlns:p14="http://schemas.microsoft.com/office/powerpoint/2010/main" val="5462605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19D9F-93A6-EF54-8E58-1C24A54C556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1011D4CC-6C53-B261-F44E-667C0707A6EB}"/>
              </a:ext>
            </a:extLst>
          </p:cNvPr>
          <p:cNvPicPr>
            <a:picLocks noGrp="1" noChangeAspect="1"/>
          </p:cNvPicPr>
          <p:nvPr>
            <p:ph idx="1"/>
          </p:nvPr>
        </p:nvPicPr>
        <p:blipFill>
          <a:blip r:embed="rId2"/>
          <a:stretch>
            <a:fillRect/>
          </a:stretch>
        </p:blipFill>
        <p:spPr>
          <a:xfrm>
            <a:off x="1787979" y="359229"/>
            <a:ext cx="9127671" cy="5880254"/>
          </a:xfrm>
          <a:prstGeom prst="rect">
            <a:avLst/>
          </a:prstGeom>
        </p:spPr>
      </p:pic>
    </p:spTree>
    <p:extLst>
      <p:ext uri="{BB962C8B-B14F-4D97-AF65-F5344CB8AC3E}">
        <p14:creationId xmlns:p14="http://schemas.microsoft.com/office/powerpoint/2010/main" val="2326089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B326B-FEDF-7D11-EFA4-F1D5F22ABB5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F5FE07C6-7D91-2FA9-1632-D5E16900CA2F}"/>
              </a:ext>
            </a:extLst>
          </p:cNvPr>
          <p:cNvPicPr>
            <a:picLocks noGrp="1" noChangeAspect="1"/>
          </p:cNvPicPr>
          <p:nvPr>
            <p:ph idx="1"/>
          </p:nvPr>
        </p:nvPicPr>
        <p:blipFill>
          <a:blip r:embed="rId2"/>
          <a:stretch>
            <a:fillRect/>
          </a:stretch>
        </p:blipFill>
        <p:spPr>
          <a:xfrm>
            <a:off x="1183821" y="775607"/>
            <a:ext cx="9478736" cy="5274129"/>
          </a:xfrm>
          <a:prstGeom prst="rect">
            <a:avLst/>
          </a:prstGeom>
        </p:spPr>
      </p:pic>
    </p:spTree>
    <p:extLst>
      <p:ext uri="{BB962C8B-B14F-4D97-AF65-F5344CB8AC3E}">
        <p14:creationId xmlns:p14="http://schemas.microsoft.com/office/powerpoint/2010/main" val="31069570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BDA47-B2BB-1FEF-E7A4-C290AAC6472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9CCB079-B199-DEFF-3764-4BF49B5E8881}"/>
              </a:ext>
            </a:extLst>
          </p:cNvPr>
          <p:cNvPicPr>
            <a:picLocks noGrp="1" noChangeAspect="1"/>
          </p:cNvPicPr>
          <p:nvPr>
            <p:ph idx="1"/>
          </p:nvPr>
        </p:nvPicPr>
        <p:blipFill>
          <a:blip r:embed="rId2"/>
          <a:stretch>
            <a:fillRect/>
          </a:stretch>
        </p:blipFill>
        <p:spPr>
          <a:xfrm>
            <a:off x="913775" y="865415"/>
            <a:ext cx="10271296" cy="4925786"/>
          </a:xfrm>
          <a:prstGeom prst="rect">
            <a:avLst/>
          </a:prstGeom>
        </p:spPr>
      </p:pic>
    </p:spTree>
    <p:extLst>
      <p:ext uri="{BB962C8B-B14F-4D97-AF65-F5344CB8AC3E}">
        <p14:creationId xmlns:p14="http://schemas.microsoft.com/office/powerpoint/2010/main" val="35960585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3D432-81D0-335C-1091-BCF52381163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D21A2AC-405E-4A23-4066-B603FD0F32A7}"/>
              </a:ext>
            </a:extLst>
          </p:cNvPr>
          <p:cNvPicPr>
            <a:picLocks noGrp="1" noChangeAspect="1"/>
          </p:cNvPicPr>
          <p:nvPr>
            <p:ph idx="1"/>
          </p:nvPr>
        </p:nvPicPr>
        <p:blipFill>
          <a:blip r:embed="rId2"/>
          <a:stretch>
            <a:fillRect/>
          </a:stretch>
        </p:blipFill>
        <p:spPr>
          <a:xfrm>
            <a:off x="2139043" y="718457"/>
            <a:ext cx="8025493" cy="5682343"/>
          </a:xfrm>
          <a:prstGeom prst="rect">
            <a:avLst/>
          </a:prstGeom>
        </p:spPr>
      </p:pic>
    </p:spTree>
    <p:extLst>
      <p:ext uri="{BB962C8B-B14F-4D97-AF65-F5344CB8AC3E}">
        <p14:creationId xmlns:p14="http://schemas.microsoft.com/office/powerpoint/2010/main" val="1127490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FE564-1C63-35DD-10B6-5F49FDAB8CD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0960CC5-41CC-EE98-449A-3AB55427341B}"/>
              </a:ext>
            </a:extLst>
          </p:cNvPr>
          <p:cNvPicPr>
            <a:picLocks noGrp="1" noChangeAspect="1"/>
          </p:cNvPicPr>
          <p:nvPr>
            <p:ph idx="1"/>
          </p:nvPr>
        </p:nvPicPr>
        <p:blipFill>
          <a:blip r:embed="rId2"/>
          <a:stretch>
            <a:fillRect/>
          </a:stretch>
        </p:blipFill>
        <p:spPr>
          <a:xfrm>
            <a:off x="1077686" y="618517"/>
            <a:ext cx="9413421" cy="5620966"/>
          </a:xfrm>
          <a:prstGeom prst="rect">
            <a:avLst/>
          </a:prstGeom>
        </p:spPr>
      </p:pic>
    </p:spTree>
    <p:extLst>
      <p:ext uri="{BB962C8B-B14F-4D97-AF65-F5344CB8AC3E}">
        <p14:creationId xmlns:p14="http://schemas.microsoft.com/office/powerpoint/2010/main" val="2245014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30269-20C1-51D4-D3CE-CF50F4BB2291}"/>
              </a:ext>
            </a:extLst>
          </p:cNvPr>
          <p:cNvSpPr>
            <a:spLocks noGrp="1"/>
          </p:cNvSpPr>
          <p:nvPr>
            <p:ph type="title"/>
          </p:nvPr>
        </p:nvSpPr>
        <p:spPr/>
        <p:txBody>
          <a:bodyPr>
            <a:normAutofit/>
          </a:bodyPr>
          <a:lstStyle/>
          <a:p>
            <a:pPr algn="ctr" rtl="1"/>
            <a:r>
              <a:rPr lang="fa-IR" dirty="0"/>
              <a:t>نحوه برخورد با </a:t>
            </a:r>
            <a:r>
              <a:rPr lang="en-US" dirty="0"/>
              <a:t>cardiac arrest</a:t>
            </a:r>
          </a:p>
        </p:txBody>
      </p:sp>
      <p:sp>
        <p:nvSpPr>
          <p:cNvPr id="3" name="Content Placeholder 2">
            <a:extLst>
              <a:ext uri="{FF2B5EF4-FFF2-40B4-BE49-F238E27FC236}">
                <a16:creationId xmlns:a16="http://schemas.microsoft.com/office/drawing/2014/main" id="{06C5AD46-6F24-BC0E-0D76-30966362B031}"/>
              </a:ext>
            </a:extLst>
          </p:cNvPr>
          <p:cNvSpPr>
            <a:spLocks noGrp="1"/>
          </p:cNvSpPr>
          <p:nvPr>
            <p:ph idx="1"/>
          </p:nvPr>
        </p:nvSpPr>
        <p:spPr>
          <a:xfrm>
            <a:off x="913775" y="1861457"/>
            <a:ext cx="10364452" cy="3929743"/>
          </a:xfrm>
        </p:spPr>
        <p:txBody>
          <a:bodyPr>
            <a:normAutofit fontScale="70000" lnSpcReduction="20000"/>
          </a:bodyPr>
          <a:lstStyle/>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پا</a:t>
            </a:r>
            <a:r>
              <a:rPr lang="ar-SA" sz="2800" kern="100" dirty="0">
                <a:effectLst/>
                <a:latin typeface="Calibri" panose="020F0502020204030204" pitchFamily="34" charset="0"/>
                <a:ea typeface="Calibri" panose="020F0502020204030204" pitchFamily="34" charset="0"/>
                <a:cs typeface="B Nazanin" panose="00000400000000000000" pitchFamily="2" charset="-78"/>
              </a:rPr>
              <a:t>سخ به ایست قلبی به دو عامل اصلی بستگی دارد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عملیات احیا تا جایی ادامه داده شود که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فراهم شود و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۲</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هرچه سریع تر نیل به</a:t>
            </a:r>
            <a:r>
              <a:rPr lang="en-US" sz="2800" kern="100" dirty="0">
                <a:effectLst/>
                <a:latin typeface="Calibri" panose="020F0502020204030204" pitchFamily="34" charset="0"/>
                <a:ea typeface="Calibri" panose="020F0502020204030204" pitchFamily="34" charset="0"/>
                <a:cs typeface="B Nazanin" panose="00000400000000000000" pitchFamily="2" charset="-78"/>
              </a:rPr>
              <a:t> ROSC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فراهم شود</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برای رسیدن به اهداف فوق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المان باید مدنظر قرار گیرد:</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1. ارزیابی اولیه توسط شاهدین و اطلاع به تیم اورژانس</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2.</a:t>
            </a:r>
            <a:r>
              <a:rPr lang="en-US" sz="2800" kern="100" dirty="0">
                <a:effectLst/>
                <a:latin typeface="Calibri" panose="020F0502020204030204" pitchFamily="34" charset="0"/>
                <a:ea typeface="Calibri" panose="020F0502020204030204" pitchFamily="34" charset="0"/>
                <a:cs typeface="B Nazanin" panose="00000400000000000000" pitchFamily="2" charset="-78"/>
              </a:rPr>
              <a:t>BLS</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r>
              <a:rPr lang="en-US" sz="2800" kern="100" dirty="0">
                <a:effectLst/>
                <a:latin typeface="Calibri" panose="020F0502020204030204" pitchFamily="34" charset="0"/>
                <a:ea typeface="Calibri" panose="020F0502020204030204" pitchFamily="34" charset="0"/>
                <a:cs typeface="B Nazanin" panose="00000400000000000000" pitchFamily="2" charset="-78"/>
              </a:rPr>
              <a:t>BASIC LIFE SUPPORT</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fa-IR" sz="2800" kern="100" dirty="0">
                <a:effectLst/>
                <a:latin typeface="Calibri" panose="020F0502020204030204" pitchFamily="34" charset="0"/>
                <a:ea typeface="Calibri" panose="020F0502020204030204" pitchFamily="34" charset="0"/>
                <a:cs typeface="B Nazanin" panose="00000400000000000000" pitchFamily="2" charset="-78"/>
              </a:rPr>
              <a:t>3.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دفیبریلاسیون زودرس توسط اولین  پاسخگو</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en-US" sz="2800" kern="100" dirty="0">
                <a:effectLst/>
                <a:latin typeface="Calibri" panose="020F0502020204030204" pitchFamily="34" charset="0"/>
                <a:ea typeface="Calibri" panose="020F0502020204030204" pitchFamily="34" charset="0"/>
                <a:cs typeface="B Nazanin" panose="00000400000000000000" pitchFamily="2" charset="-78"/>
              </a:rPr>
              <a:t> </a:t>
            </a:r>
            <a:r>
              <a:rPr lang="fa-IR" sz="2800" kern="100" dirty="0">
                <a:effectLst/>
                <a:latin typeface="Calibri" panose="020F0502020204030204" pitchFamily="34" charset="0"/>
                <a:ea typeface="Calibri" panose="020F0502020204030204" pitchFamily="34" charset="0"/>
                <a:cs typeface="B Nazanin" panose="00000400000000000000" pitchFamily="2" charset="-78"/>
              </a:rPr>
              <a:t>4. </a:t>
            </a:r>
            <a:r>
              <a:rPr lang="en-US" sz="2800" kern="100" dirty="0">
                <a:effectLst/>
                <a:latin typeface="Calibri" panose="020F0502020204030204" pitchFamily="34" charset="0"/>
                <a:ea typeface="Calibri" panose="020F0502020204030204" pitchFamily="34" charset="0"/>
                <a:cs typeface="B Nazanin" panose="00000400000000000000" pitchFamily="2" charset="-78"/>
              </a:rPr>
              <a:t>Advanced life support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5.مراقبتهای پس از احیای قلبی </a:t>
            </a:r>
            <a:r>
              <a:rPr lang="ar-SA" sz="2800" kern="100" dirty="0">
                <a:effectLst/>
                <a:latin typeface="Calibri" panose="020F0502020204030204" pitchFamily="34" charset="0"/>
                <a:ea typeface="Calibri" panose="020F0502020204030204" pitchFamily="34" charset="0"/>
                <a:cs typeface="Arial" panose="020B0604020202020204" pitchFamily="34" charset="0"/>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عروقی</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341702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F2BE3-9342-CFC7-5D9A-A880C797604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C6312EF-5E09-96C9-E6E3-43CAB09843C9}"/>
              </a:ext>
            </a:extLst>
          </p:cNvPr>
          <p:cNvPicPr>
            <a:picLocks noGrp="1" noChangeAspect="1"/>
          </p:cNvPicPr>
          <p:nvPr>
            <p:ph idx="1"/>
          </p:nvPr>
        </p:nvPicPr>
        <p:blipFill>
          <a:blip r:embed="rId2"/>
          <a:stretch>
            <a:fillRect/>
          </a:stretch>
        </p:blipFill>
        <p:spPr>
          <a:xfrm>
            <a:off x="2106386" y="840921"/>
            <a:ext cx="8343900" cy="5398561"/>
          </a:xfrm>
          <a:prstGeom prst="rect">
            <a:avLst/>
          </a:prstGeom>
        </p:spPr>
      </p:pic>
    </p:spTree>
    <p:extLst>
      <p:ext uri="{BB962C8B-B14F-4D97-AF65-F5344CB8AC3E}">
        <p14:creationId xmlns:p14="http://schemas.microsoft.com/office/powerpoint/2010/main" val="2110529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5DE94-958F-7998-924B-5B7B33ECD2A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1E37532-BE0F-8834-5DD5-3B76FD8BB074}"/>
              </a:ext>
            </a:extLst>
          </p:cNvPr>
          <p:cNvPicPr>
            <a:picLocks noGrp="1" noChangeAspect="1"/>
          </p:cNvPicPr>
          <p:nvPr>
            <p:ph idx="1"/>
          </p:nvPr>
        </p:nvPicPr>
        <p:blipFill>
          <a:blip r:embed="rId2"/>
          <a:stretch>
            <a:fillRect/>
          </a:stretch>
        </p:blipFill>
        <p:spPr>
          <a:xfrm>
            <a:off x="1632857" y="710293"/>
            <a:ext cx="8548007" cy="5625193"/>
          </a:xfrm>
          <a:prstGeom prst="rect">
            <a:avLst/>
          </a:prstGeom>
        </p:spPr>
      </p:pic>
    </p:spTree>
    <p:extLst>
      <p:ext uri="{BB962C8B-B14F-4D97-AF65-F5344CB8AC3E}">
        <p14:creationId xmlns:p14="http://schemas.microsoft.com/office/powerpoint/2010/main" val="3706717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770CA-E284-483D-1C41-D6A17D286DD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1AD33E7-590A-7569-1304-1B3537F553DD}"/>
              </a:ext>
            </a:extLst>
          </p:cNvPr>
          <p:cNvPicPr>
            <a:picLocks noGrp="1" noChangeAspect="1"/>
          </p:cNvPicPr>
          <p:nvPr>
            <p:ph idx="1"/>
          </p:nvPr>
        </p:nvPicPr>
        <p:blipFill>
          <a:blip r:embed="rId2"/>
          <a:stretch>
            <a:fillRect/>
          </a:stretch>
        </p:blipFill>
        <p:spPr>
          <a:xfrm>
            <a:off x="1518557" y="816429"/>
            <a:ext cx="8580664" cy="5535385"/>
          </a:xfrm>
          <a:prstGeom prst="rect">
            <a:avLst/>
          </a:prstGeom>
        </p:spPr>
      </p:pic>
    </p:spTree>
    <p:extLst>
      <p:ext uri="{BB962C8B-B14F-4D97-AF65-F5344CB8AC3E}">
        <p14:creationId xmlns:p14="http://schemas.microsoft.com/office/powerpoint/2010/main" val="19982688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89AB8-8470-1BCA-15B4-44F1D40F10A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F8220D4D-4173-E8F0-9C7F-51388C69CE9E}"/>
              </a:ext>
            </a:extLst>
          </p:cNvPr>
          <p:cNvPicPr>
            <a:picLocks noGrp="1" noChangeAspect="1"/>
          </p:cNvPicPr>
          <p:nvPr>
            <p:ph idx="1"/>
          </p:nvPr>
        </p:nvPicPr>
        <p:blipFill>
          <a:blip r:embed="rId2"/>
          <a:stretch>
            <a:fillRect/>
          </a:stretch>
        </p:blipFill>
        <p:spPr>
          <a:xfrm>
            <a:off x="1389289" y="1160624"/>
            <a:ext cx="9413422" cy="4536752"/>
          </a:xfrm>
          <a:prstGeom prst="rect">
            <a:avLst/>
          </a:prstGeom>
        </p:spPr>
      </p:pic>
    </p:spTree>
    <p:extLst>
      <p:ext uri="{BB962C8B-B14F-4D97-AF65-F5344CB8AC3E}">
        <p14:creationId xmlns:p14="http://schemas.microsoft.com/office/powerpoint/2010/main" val="9005934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346D2-4E9D-F5CA-7B99-A4C01C74B330}"/>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1BABE4B-98C8-A48F-F1F7-BFD4C0C0E685}"/>
              </a:ext>
            </a:extLst>
          </p:cNvPr>
          <p:cNvPicPr>
            <a:picLocks noGrp="1" noChangeAspect="1"/>
          </p:cNvPicPr>
          <p:nvPr>
            <p:ph idx="1"/>
          </p:nvPr>
        </p:nvPicPr>
        <p:blipFill>
          <a:blip r:embed="rId2"/>
          <a:stretch>
            <a:fillRect/>
          </a:stretch>
        </p:blipFill>
        <p:spPr>
          <a:xfrm>
            <a:off x="1632858" y="930729"/>
            <a:ext cx="9054192" cy="5127171"/>
          </a:xfrm>
          <a:prstGeom prst="rect">
            <a:avLst/>
          </a:prstGeom>
        </p:spPr>
      </p:pic>
    </p:spTree>
    <p:extLst>
      <p:ext uri="{BB962C8B-B14F-4D97-AF65-F5344CB8AC3E}">
        <p14:creationId xmlns:p14="http://schemas.microsoft.com/office/powerpoint/2010/main" val="1340653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260AE-AD20-55BE-6E1C-37A2A1E4051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F210D2C-8EDA-C327-F38D-D75C1C21C663}"/>
              </a:ext>
            </a:extLst>
          </p:cNvPr>
          <p:cNvSpPr>
            <a:spLocks noGrp="1"/>
          </p:cNvSpPr>
          <p:nvPr>
            <p:ph idx="1"/>
          </p:nvPr>
        </p:nvSpPr>
        <p:spPr>
          <a:xfrm>
            <a:off x="791310" y="1583871"/>
            <a:ext cx="10364452" cy="6539593"/>
          </a:xfrm>
        </p:spPr>
        <p:txBody>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 براساس شواهد تماس موفق با اورژانس سبب بهبود سوروایوال و پایداری وضعیت نورولوژیک می.گردد. هنگامی که بیمار احیا میشود و به دوره پیگیری طولانی مدت وارد می شود، نیاز به دانش تخصصی و مهارت نیز بیشتر می.گردد هنگام مواجهه با بیماری که دچار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arrest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شده است پاسخها به دو جنبه داخل بیمارستانی و در سطح جامعه تقسیم میگردند</a:t>
            </a:r>
            <a:r>
              <a:rPr lang="fa-IR" sz="2800" kern="10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391278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9825B-1E2A-5C4D-9DD7-BAE8E29074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2BFE516-0FFA-F31F-E1DB-39A5B7592A71}"/>
              </a:ext>
            </a:extLst>
          </p:cNvPr>
          <p:cNvSpPr>
            <a:spLocks noGrp="1"/>
          </p:cNvSpPr>
          <p:nvPr>
            <p:ph idx="1"/>
          </p:nvPr>
        </p:nvSpPr>
        <p:spPr>
          <a:xfrm>
            <a:off x="913775" y="1338943"/>
            <a:ext cx="10364452" cy="4452257"/>
          </a:xfrm>
        </p:spPr>
        <p:txBody>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اقدامات داخل بیمارستانی</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با گسترش بخشهای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CCU </a:t>
            </a:r>
            <a:r>
              <a:rPr lang="ar-SA" sz="2800" kern="100" dirty="0">
                <a:effectLst/>
                <a:latin typeface="Calibri" panose="020F0502020204030204" pitchFamily="34" charset="0"/>
                <a:ea typeface="Calibri" panose="020F0502020204030204" pitchFamily="34" charset="0"/>
                <a:cs typeface="B Nazanin" panose="00000400000000000000" pitchFamily="2" charset="-78"/>
              </a:rPr>
              <a:t>مورتالیتی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 MI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از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۳۰</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به </a:t>
            </a:r>
            <a:r>
              <a:rPr lang="fa-IR" sz="2800" kern="100" dirty="0">
                <a:effectLst/>
                <a:latin typeface="Calibri" panose="020F0502020204030204" pitchFamily="34" charset="0"/>
                <a:ea typeface="Calibri" panose="020F0502020204030204" pitchFamily="34" charset="0"/>
                <a:cs typeface="B Nazanin" panose="00000400000000000000" pitchFamily="2" charset="-78"/>
              </a:rPr>
              <a:t>۱۵</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درصد کاهش و از موارد احیا کاسته شد با اختصاصی شدن مانیتورینگ و مداخلات</a:t>
            </a:r>
            <a:r>
              <a:rPr lang="en-US" sz="2800" kern="100" dirty="0">
                <a:effectLst/>
                <a:latin typeface="Calibri" panose="020F0502020204030204" pitchFamily="34" charset="0"/>
                <a:ea typeface="Calibri" panose="020F0502020204030204" pitchFamily="34" charset="0"/>
                <a:cs typeface="B Nazanin" panose="00000400000000000000" pitchFamily="2" charset="-78"/>
              </a:rPr>
              <a:t> ICU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سطوح مختلفی از فواید بالینی مشاهده شد هر چند که این تأثیر در بیمارستانهای جنرال کمتر است چرا که بیماران کوموربیدیتیهای گسترده و کمپلکس دارند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467137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A347D-134B-B487-CDBD-C50ACE3A1F0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BF1A171-EE9B-8754-CCF0-F0821F7AD97B}"/>
              </a:ext>
            </a:extLst>
          </p:cNvPr>
          <p:cNvSpPr>
            <a:spLocks noGrp="1"/>
          </p:cNvSpPr>
          <p:nvPr>
            <p:ph idx="1"/>
          </p:nvPr>
        </p:nvSpPr>
        <p:spPr>
          <a:xfrm>
            <a:off x="913775" y="1355271"/>
            <a:ext cx="10364452" cy="4435929"/>
          </a:xfrm>
        </p:spPr>
        <p:txBody>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بررسیهای اولیه و</a:t>
            </a:r>
            <a:r>
              <a:rPr lang="en-US" sz="2800" kern="100" dirty="0">
                <a:effectLst/>
                <a:latin typeface="Calibri" panose="020F0502020204030204" pitchFamily="34" charset="0"/>
                <a:ea typeface="Calibri" panose="020F0502020204030204" pitchFamily="34" charset="0"/>
                <a:cs typeface="B Nazanin" panose="00000400000000000000" pitchFamily="2" charset="-78"/>
              </a:rPr>
              <a:t> BLS </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اقداماتی که در اولین برخورد با فرد بیهوش باید انجام شود شامل حمایتهای اولیه احیای قلبی - عروقی است اقدام اول اثبات وجود کلاپس یا ایست قلبی - تنفسی است که با سنجش پاسخ فرد به صدا، مشاهده از جهت حرکات تنفسی و رنگ پوست و لمس نبض های عروق اصلی بدن صورت میپذیرد پس از بررسی موارد فوق در موارد خارج بیمارستانی اطلاع به اورژانس و در موارد داخل بیمارستان اطلاع به گروه کد باید صورت پذیرد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23086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9947C-38D3-15EA-363F-8680AC5AB64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EBAA825-013F-925B-CDBC-85B7651C4BA0}"/>
              </a:ext>
            </a:extLst>
          </p:cNvPr>
          <p:cNvSpPr>
            <a:spLocks noGrp="1"/>
          </p:cNvSpPr>
          <p:nvPr>
            <p:ph idx="1"/>
          </p:nvPr>
        </p:nvSpPr>
        <p:spPr>
          <a:xfrm>
            <a:off x="913775" y="824593"/>
            <a:ext cx="10364452" cy="4966607"/>
          </a:xfrm>
        </p:spPr>
        <p:txBody>
          <a:bodyPr>
            <a:normAutofit/>
          </a:bodyPr>
          <a:lstStyle/>
          <a:p>
            <a:pPr marL="0" marR="0" algn="justLow" rtl="1">
              <a:lnSpc>
                <a:spcPct val="115000"/>
              </a:lnSpc>
              <a:spcAft>
                <a:spcPts val="800"/>
              </a:spcAft>
              <a:buNone/>
            </a:pPr>
            <a:r>
              <a:rPr lang="ar-SA" sz="2800" kern="100" dirty="0">
                <a:effectLst/>
                <a:latin typeface="Calibri" panose="020F0502020204030204" pitchFamily="34" charset="0"/>
                <a:ea typeface="Calibri" panose="020F0502020204030204" pitchFamily="34" charset="0"/>
                <a:cs typeface="B Nazanin" panose="00000400000000000000" pitchFamily="2" charset="-78"/>
              </a:rPr>
              <a:t>اقدام اولیه تشخیص عدم وجود نبض کاروتید یا فمورال توسط یک فرد آشنا به مسائل پزشکی است خصوصاً اگر با عدم سمع ضربان قلب تأیید شود برای افراد غیر متخصص دیگر لمس نبض توصیه نمیشود. پوست ممکن است رنگ پریده یا سیانوتیک باشد. عدم وجود تلاش تنفسی یا تلاش شدید تنفسی در غیاب وجود نبض برای ایست قلبی تشخیصی است هر چند که تلاش تنفسی ممکن است برای</a:t>
            </a:r>
            <a:r>
              <a:rPr lang="en-US" sz="2800" kern="100" dirty="0">
                <a:effectLst/>
                <a:latin typeface="Calibri" panose="020F0502020204030204" pitchFamily="34" charset="0"/>
                <a:ea typeface="Calibri" panose="020F0502020204030204" pitchFamily="34" charset="0"/>
                <a:cs typeface="B Nazanin" panose="00000400000000000000" pitchFamily="2" charset="-78"/>
              </a:rPr>
              <a:t>1min</a:t>
            </a:r>
            <a:r>
              <a:rPr lang="ar-SA" sz="2800" kern="100" dirty="0">
                <a:effectLst/>
                <a:latin typeface="Calibri" panose="020F0502020204030204" pitchFamily="34" charset="0"/>
                <a:ea typeface="Calibri" panose="020F0502020204030204" pitchFamily="34" charset="0"/>
                <a:cs typeface="Calibri" panose="020F0502020204030204" pitchFamily="34" charset="0"/>
              </a:rPr>
              <a:t>&lt;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از ایست قلبی - تنفسی وجود داشته .باشد. باید توجه داشت عدم تلاش تنفسی در حضور استریدور و وجود پالس بیانگر ایست تنفسی است که ممکن است در زمان کوتاهی به ایست قلبی مبدل گردد. در این موارد اروفارنکس باید از جهت وجود جسم خارجی بررسی و مانور</a:t>
            </a:r>
            <a:r>
              <a:rPr lang="en-US" sz="2800" kern="100" dirty="0">
                <a:effectLst/>
                <a:latin typeface="Calibri" panose="020F0502020204030204" pitchFamily="34" charset="0"/>
                <a:ea typeface="Calibri" panose="020F0502020204030204" pitchFamily="34" charset="0"/>
                <a:cs typeface="B Nazanin" panose="00000400000000000000" pitchFamily="2" charset="-78"/>
              </a:rPr>
              <a:t> Heimlich </a:t>
            </a:r>
            <a:r>
              <a:rPr lang="ar-SA" sz="2800" kern="100" dirty="0">
                <a:effectLst/>
                <a:latin typeface="Calibri" panose="020F0502020204030204" pitchFamily="34" charset="0"/>
                <a:ea typeface="Calibri" panose="020F0502020204030204" pitchFamily="34" charset="0"/>
                <a:cs typeface="B Nazanin" panose="00000400000000000000" pitchFamily="2" charset="-78"/>
              </a:rPr>
              <a:t>انجام شود خصوصاً هنگامی که احتمال آسپیراسیون بالاست مرگ</a:t>
            </a:r>
            <a:r>
              <a:rPr lang="en-US" sz="2800" kern="100" dirty="0">
                <a:effectLst/>
                <a:latin typeface="Calibri" panose="020F0502020204030204" pitchFamily="34" charset="0"/>
                <a:ea typeface="Calibri" panose="020F0502020204030204" pitchFamily="34" charset="0"/>
                <a:cs typeface="B Nazanin" panose="00000400000000000000" pitchFamily="2" charset="-78"/>
              </a:rPr>
              <a:t>)</a:t>
            </a:r>
            <a:r>
              <a:rPr lang="ar-SA" sz="2800" kern="100" dirty="0">
                <a:effectLst/>
                <a:latin typeface="Calibri" panose="020F0502020204030204" pitchFamily="34" charset="0"/>
                <a:ea typeface="Calibri" panose="020F0502020204030204" pitchFamily="34" charset="0"/>
                <a:cs typeface="B Nazanin" panose="00000400000000000000" pitchFamily="2" charset="-78"/>
              </a:rPr>
              <a:t> در رستوران یا</a:t>
            </a:r>
            <a:r>
              <a:rPr lang="en-US" sz="2800" kern="100" dirty="0">
                <a:effectLst/>
                <a:latin typeface="Calibri" panose="020F0502020204030204" pitchFamily="34" charset="0"/>
                <a:ea typeface="Calibri" panose="020F0502020204030204" pitchFamily="34" charset="0"/>
                <a:cs typeface="B Nazanin" panose="00000400000000000000" pitchFamily="2" charset="-78"/>
              </a:rPr>
              <a:t> Cafe Coronary</a:t>
            </a:r>
            <a:r>
              <a:rPr lang="fa-IR" sz="2800" kern="100" dirty="0">
                <a:effectLst/>
                <a:latin typeface="Calibri" panose="020F0502020204030204" pitchFamily="34" charset="0"/>
                <a:ea typeface="Calibri" panose="020F0502020204030204" pitchFamily="34" charset="0"/>
                <a:cs typeface="B Nazanin" panose="00000400000000000000" pitchFamily="2" charset="-78"/>
              </a:rPr>
              <a:t>)</a:t>
            </a:r>
            <a:endParaRPr lang="en-US" sz="2400" kern="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237083916"/>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143</TotalTime>
  <Words>4588</Words>
  <Application>Microsoft Office PowerPoint</Application>
  <PresentationFormat>Widescreen</PresentationFormat>
  <Paragraphs>75</Paragraphs>
  <Slides>54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B Nazanin</vt:lpstr>
      <vt:lpstr>Calibri</vt:lpstr>
      <vt:lpstr>Tw Cen MT</vt:lpstr>
      <vt:lpstr>Wingdings</vt:lpstr>
      <vt:lpstr>Droplet</vt:lpstr>
      <vt:lpstr>PowerPoint Presentation</vt:lpstr>
      <vt:lpstr>مقدمه</vt:lpstr>
      <vt:lpstr>تعریف</vt:lpstr>
      <vt:lpstr>PowerPoint Presentation</vt:lpstr>
      <vt:lpstr>نحوه برخورد با cardiac arrest</vt:lpstr>
      <vt:lpstr>PowerPoint Presentation</vt:lpstr>
      <vt:lpstr>PowerPoint Presentation</vt:lpstr>
      <vt:lpstr>PowerPoint Presentation</vt:lpstr>
      <vt:lpstr>PowerPoint Presentation</vt:lpstr>
      <vt:lpstr>PowerPoint Presentation</vt:lpstr>
      <vt:lpstr>PowerPoint Presentation</vt:lpstr>
      <vt:lpstr>BLS مراحل اولیه در احیای قلبی - عروقی</vt:lpstr>
      <vt:lpstr>PowerPoint Presentation</vt:lpstr>
      <vt:lpstr>PowerPoint Presentation</vt:lpstr>
      <vt:lpstr>PowerPoint Presentation</vt:lpstr>
      <vt:lpstr>PowerPoint Presentation</vt:lpstr>
      <vt:lpstr>مفهوم احیای قلبی مغزی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کاردیوورژن - دفیبریلاسیون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Cpr in pregnancy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Hedie s</dc:creator>
  <cp:lastModifiedBy>Hedie s</cp:lastModifiedBy>
  <cp:revision>83</cp:revision>
  <dcterms:created xsi:type="dcterms:W3CDTF">2025-10-24T10:33:40Z</dcterms:created>
  <dcterms:modified xsi:type="dcterms:W3CDTF">2025-10-27T09:31:54Z</dcterms:modified>
</cp:coreProperties>
</file>